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83" r:id="rId5"/>
    <p:sldId id="284" r:id="rId6"/>
    <p:sldId id="287" r:id="rId7"/>
    <p:sldId id="286" r:id="rId8"/>
    <p:sldId id="285" r:id="rId9"/>
    <p:sldId id="288" r:id="rId10"/>
    <p:sldId id="289" r:id="rId11"/>
    <p:sldId id="305" r:id="rId12"/>
    <p:sldId id="307" r:id="rId13"/>
    <p:sldId id="308" r:id="rId14"/>
    <p:sldId id="309" r:id="rId15"/>
    <p:sldId id="294" r:id="rId16"/>
    <p:sldId id="311" r:id="rId17"/>
    <p:sldId id="312" r:id="rId18"/>
    <p:sldId id="313" r:id="rId19"/>
    <p:sldId id="310" r:id="rId20"/>
    <p:sldId id="295" r:id="rId21"/>
    <p:sldId id="303" r:id="rId22"/>
    <p:sldId id="296" r:id="rId23"/>
    <p:sldId id="297" r:id="rId24"/>
    <p:sldId id="298" r:id="rId25"/>
    <p:sldId id="299" r:id="rId26"/>
    <p:sldId id="315" r:id="rId27"/>
    <p:sldId id="304" r:id="rId28"/>
    <p:sldId id="300" r:id="rId29"/>
    <p:sldId id="316" r:id="rId30"/>
    <p:sldId id="317" r:id="rId31"/>
    <p:sldId id="318" r:id="rId32"/>
    <p:sldId id="319" r:id="rId33"/>
    <p:sldId id="302" r:id="rId34"/>
    <p:sldId id="282" r:id="rId35"/>
    <p:sldId id="276" r:id="rId36"/>
  </p:sldIdLst>
  <p:sldSz cx="9753600" cy="7315200"/>
  <p:notesSz cx="9753600" cy="7315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524" y="-2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2CDD1-C6F5-42AA-8401-853023BF8832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</dgm:pt>
    <dgm:pt modelId="{BE8BA5C1-614C-44CD-8108-062C639768ED}">
      <dgm:prSet phldrT="[Testo]" custT="1"/>
      <dgm:spPr/>
      <dgm:t>
        <a:bodyPr/>
        <a:lstStyle/>
        <a:p>
          <a:r>
            <a:rPr lang="it-IT" sz="1800" b="1" i="0" dirty="0" smtClean="0">
              <a:solidFill>
                <a:schemeClr val="tx1"/>
              </a:solidFill>
              <a:latin typeface="+mn-lt"/>
            </a:rPr>
            <a:t>raccogliere dati</a:t>
          </a:r>
          <a:endParaRPr lang="it-IT" sz="1800" b="1" i="0" dirty="0">
            <a:solidFill>
              <a:schemeClr val="tx1"/>
            </a:solidFill>
            <a:latin typeface="+mn-lt"/>
          </a:endParaRPr>
        </a:p>
      </dgm:t>
    </dgm:pt>
    <dgm:pt modelId="{65ED7D44-461B-40B8-B529-87BA23AFE148}" type="parTrans" cxnId="{D73E7F25-E127-42FB-94E8-2A1B2496B409}">
      <dgm:prSet/>
      <dgm:spPr/>
      <dgm:t>
        <a:bodyPr/>
        <a:lstStyle/>
        <a:p>
          <a:endParaRPr lang="it-IT"/>
        </a:p>
      </dgm:t>
    </dgm:pt>
    <dgm:pt modelId="{B220303F-B576-4C27-B781-E27D0ACC6B6D}" type="sibTrans" cxnId="{D73E7F25-E127-42FB-94E8-2A1B2496B409}">
      <dgm:prSet/>
      <dgm:spPr/>
      <dgm:t>
        <a:bodyPr/>
        <a:lstStyle/>
        <a:p>
          <a:endParaRPr lang="it-IT"/>
        </a:p>
      </dgm:t>
    </dgm:pt>
    <dgm:pt modelId="{A84CAFA8-F0C9-46FA-BF99-5961B08349A4}">
      <dgm:prSet phldrT="[Testo]" custT="1"/>
      <dgm:spPr/>
      <dgm:t>
        <a:bodyPr/>
        <a:lstStyle/>
        <a:p>
          <a:r>
            <a:rPr lang="it-IT" sz="1800" b="1" i="0" dirty="0" smtClean="0">
              <a:solidFill>
                <a:schemeClr val="tx1"/>
              </a:solidFill>
              <a:latin typeface="+mn-lt"/>
            </a:rPr>
            <a:t>catalogarli </a:t>
          </a:r>
          <a:endParaRPr lang="it-IT" sz="1800" b="1" i="0" dirty="0">
            <a:solidFill>
              <a:schemeClr val="tx1"/>
            </a:solidFill>
            <a:latin typeface="+mn-lt"/>
          </a:endParaRPr>
        </a:p>
      </dgm:t>
    </dgm:pt>
    <dgm:pt modelId="{6562B12E-CA38-4782-9C72-73C2E09F62EA}" type="parTrans" cxnId="{DEA1198E-C14F-4191-B195-9EA79748D994}">
      <dgm:prSet/>
      <dgm:spPr/>
      <dgm:t>
        <a:bodyPr/>
        <a:lstStyle/>
        <a:p>
          <a:endParaRPr lang="it-IT"/>
        </a:p>
      </dgm:t>
    </dgm:pt>
    <dgm:pt modelId="{98026133-AFFA-4DD5-8F5E-6F052736AC1A}" type="sibTrans" cxnId="{DEA1198E-C14F-4191-B195-9EA79748D994}">
      <dgm:prSet/>
      <dgm:spPr/>
      <dgm:t>
        <a:bodyPr/>
        <a:lstStyle/>
        <a:p>
          <a:endParaRPr lang="it-IT"/>
        </a:p>
      </dgm:t>
    </dgm:pt>
    <dgm:pt modelId="{941DF4D0-846B-4199-8022-31299F76397D}">
      <dgm:prSet phldrT="[Testo]" custT="1"/>
      <dgm:spPr/>
      <dgm:t>
        <a:bodyPr/>
        <a:lstStyle/>
        <a:p>
          <a:r>
            <a:rPr lang="it-IT" sz="1800" b="1" i="0" dirty="0" smtClean="0">
              <a:solidFill>
                <a:schemeClr val="tx1"/>
              </a:solidFill>
              <a:latin typeface="+mn-lt"/>
            </a:rPr>
            <a:t>archiviarli</a:t>
          </a:r>
          <a:r>
            <a:rPr lang="it-IT" sz="1300" b="1" i="1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endParaRPr lang="it-IT" sz="1300" b="1" dirty="0">
            <a:solidFill>
              <a:schemeClr val="tx1"/>
            </a:solidFill>
          </a:endParaRPr>
        </a:p>
      </dgm:t>
    </dgm:pt>
    <dgm:pt modelId="{BB52CC78-FF5C-4E54-A73D-8D72C31F1528}" type="parTrans" cxnId="{E2DE286F-BDA6-4B00-A9E7-262C7A72A468}">
      <dgm:prSet/>
      <dgm:spPr/>
      <dgm:t>
        <a:bodyPr/>
        <a:lstStyle/>
        <a:p>
          <a:endParaRPr lang="it-IT"/>
        </a:p>
      </dgm:t>
    </dgm:pt>
    <dgm:pt modelId="{53ED5EF2-D6DD-4979-B746-1D8F7B6D0997}" type="sibTrans" cxnId="{E2DE286F-BDA6-4B00-A9E7-262C7A72A468}">
      <dgm:prSet/>
      <dgm:spPr/>
      <dgm:t>
        <a:bodyPr/>
        <a:lstStyle/>
        <a:p>
          <a:endParaRPr lang="it-IT"/>
        </a:p>
      </dgm:t>
    </dgm:pt>
    <dgm:pt modelId="{1F4F9DD8-2693-4306-B503-ED7354221C7B}">
      <dgm:prSet phldrT="[Testo]" custT="1"/>
      <dgm:spPr/>
      <dgm:t>
        <a:bodyPr/>
        <a:lstStyle/>
        <a:p>
          <a:r>
            <a:rPr lang="it-IT" sz="1800" b="1" i="0" dirty="0" smtClean="0">
              <a:solidFill>
                <a:schemeClr val="tx1"/>
              </a:solidFill>
              <a:latin typeface="+mn-lt"/>
            </a:rPr>
            <a:t>renderli fruibili da tutta l’azienda </a:t>
          </a:r>
          <a:endParaRPr lang="it-IT" sz="1800" b="1" i="0" dirty="0">
            <a:solidFill>
              <a:schemeClr val="tx1"/>
            </a:solidFill>
            <a:latin typeface="+mn-lt"/>
          </a:endParaRPr>
        </a:p>
      </dgm:t>
    </dgm:pt>
    <dgm:pt modelId="{115FCD27-DF0F-4022-8E3A-38F3349DBCB0}" type="parTrans" cxnId="{6C9A355C-377B-4479-A913-B0D1E93BD43F}">
      <dgm:prSet/>
      <dgm:spPr/>
      <dgm:t>
        <a:bodyPr/>
        <a:lstStyle/>
        <a:p>
          <a:endParaRPr lang="it-IT"/>
        </a:p>
      </dgm:t>
    </dgm:pt>
    <dgm:pt modelId="{16E9C79B-CCFF-4B4A-AA0C-BF7FC19038FB}" type="sibTrans" cxnId="{6C9A355C-377B-4479-A913-B0D1E93BD43F}">
      <dgm:prSet/>
      <dgm:spPr/>
      <dgm:t>
        <a:bodyPr/>
        <a:lstStyle/>
        <a:p>
          <a:endParaRPr lang="it-IT"/>
        </a:p>
      </dgm:t>
    </dgm:pt>
    <dgm:pt modelId="{CD7EE0DA-E71F-45D6-A862-098CF12BB481}">
      <dgm:prSet phldrT="[Testo]" custT="1"/>
      <dgm:spPr/>
      <dgm:t>
        <a:bodyPr/>
        <a:lstStyle/>
        <a:p>
          <a:r>
            <a:rPr lang="it-IT" sz="1800" b="1" i="0" dirty="0" smtClean="0">
              <a:solidFill>
                <a:schemeClr val="tx1"/>
              </a:solidFill>
              <a:latin typeface="+mn-lt"/>
            </a:rPr>
            <a:t>valorizzare banche dati pubbliche</a:t>
          </a:r>
          <a:endParaRPr lang="it-IT" sz="1800" b="1" i="0" dirty="0">
            <a:solidFill>
              <a:schemeClr val="tx1"/>
            </a:solidFill>
            <a:latin typeface="+mn-lt"/>
          </a:endParaRPr>
        </a:p>
      </dgm:t>
    </dgm:pt>
    <dgm:pt modelId="{8ED6F15F-1447-4B8B-B63F-D7AF14897E6A}" type="parTrans" cxnId="{6B908C57-BFC5-4711-AAC2-485586B4379B}">
      <dgm:prSet/>
      <dgm:spPr/>
      <dgm:t>
        <a:bodyPr/>
        <a:lstStyle/>
        <a:p>
          <a:endParaRPr lang="it-IT"/>
        </a:p>
      </dgm:t>
    </dgm:pt>
    <dgm:pt modelId="{0AE556D2-A76E-4559-8C32-2F7613B066B2}" type="sibTrans" cxnId="{6B908C57-BFC5-4711-AAC2-485586B4379B}">
      <dgm:prSet/>
      <dgm:spPr/>
      <dgm:t>
        <a:bodyPr/>
        <a:lstStyle/>
        <a:p>
          <a:endParaRPr lang="it-IT"/>
        </a:p>
      </dgm:t>
    </dgm:pt>
    <dgm:pt modelId="{BB058BC3-1FB0-4F50-BB5D-4D924F133A15}">
      <dgm:prSet phldrT="[Testo]" custT="1"/>
      <dgm:spPr/>
      <dgm:t>
        <a:bodyPr/>
        <a:lstStyle/>
        <a:p>
          <a:r>
            <a:rPr lang="it-IT" sz="1800" b="1" i="0" spc="-90" baseline="0" dirty="0" smtClean="0">
              <a:solidFill>
                <a:schemeClr val="tx1"/>
              </a:solidFill>
              <a:latin typeface="+mn-lt"/>
            </a:rPr>
            <a:t>valorizzarli nella comunicazione ambientale</a:t>
          </a:r>
          <a:endParaRPr lang="it-IT" sz="1800" b="1" i="0" spc="-90" baseline="0" dirty="0">
            <a:solidFill>
              <a:schemeClr val="tx1"/>
            </a:solidFill>
            <a:latin typeface="+mn-lt"/>
          </a:endParaRPr>
        </a:p>
      </dgm:t>
    </dgm:pt>
    <dgm:pt modelId="{7D2C8625-4E92-4A0F-89AD-66D4103A7275}" type="parTrans" cxnId="{B5D7E191-6DD2-4CAD-9386-0EF2700F1D54}">
      <dgm:prSet/>
      <dgm:spPr/>
      <dgm:t>
        <a:bodyPr/>
        <a:lstStyle/>
        <a:p>
          <a:endParaRPr lang="it-IT"/>
        </a:p>
      </dgm:t>
    </dgm:pt>
    <dgm:pt modelId="{F1F3C1E4-3188-4AAB-A90F-459D8D6552EE}" type="sibTrans" cxnId="{B5D7E191-6DD2-4CAD-9386-0EF2700F1D54}">
      <dgm:prSet/>
      <dgm:spPr/>
      <dgm:t>
        <a:bodyPr/>
        <a:lstStyle/>
        <a:p>
          <a:endParaRPr lang="it-IT"/>
        </a:p>
      </dgm:t>
    </dgm:pt>
    <dgm:pt modelId="{F9DF4653-CE71-447A-9F50-8B24E1F3E302}" type="pres">
      <dgm:prSet presAssocID="{7422CDD1-C6F5-42AA-8401-853023BF8832}" presName="CompostProcess" presStyleCnt="0">
        <dgm:presLayoutVars>
          <dgm:dir/>
          <dgm:resizeHandles val="exact"/>
        </dgm:presLayoutVars>
      </dgm:prSet>
      <dgm:spPr/>
    </dgm:pt>
    <dgm:pt modelId="{1535F01D-8DFF-4D66-B88D-23847747B746}" type="pres">
      <dgm:prSet presAssocID="{7422CDD1-C6F5-42AA-8401-853023BF8832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1A4C0444-1D8C-44A8-8FBD-AF8092154453}" type="pres">
      <dgm:prSet presAssocID="{7422CDD1-C6F5-42AA-8401-853023BF8832}" presName="linearProcess" presStyleCnt="0"/>
      <dgm:spPr/>
    </dgm:pt>
    <dgm:pt modelId="{574FE208-DC14-4133-A360-81ECA97C699F}" type="pres">
      <dgm:prSet presAssocID="{BE8BA5C1-614C-44CD-8108-062C639768ED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90BCB5-52E2-4F32-A690-D7083FD90176}" type="pres">
      <dgm:prSet presAssocID="{B220303F-B576-4C27-B781-E27D0ACC6B6D}" presName="sibTrans" presStyleCnt="0"/>
      <dgm:spPr/>
    </dgm:pt>
    <dgm:pt modelId="{F544E771-0185-4748-B03D-9B103809A98C}" type="pres">
      <dgm:prSet presAssocID="{A84CAFA8-F0C9-46FA-BF99-5961B08349A4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FFBABA-506A-4960-A560-6E5DADD89104}" type="pres">
      <dgm:prSet presAssocID="{98026133-AFFA-4DD5-8F5E-6F052736AC1A}" presName="sibTrans" presStyleCnt="0"/>
      <dgm:spPr/>
    </dgm:pt>
    <dgm:pt modelId="{4938D561-BBDC-48DF-8B2B-0C641BB36DC1}" type="pres">
      <dgm:prSet presAssocID="{941DF4D0-846B-4199-8022-31299F76397D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2350FB-2E94-4067-8757-6E486B2DFE36}" type="pres">
      <dgm:prSet presAssocID="{53ED5EF2-D6DD-4979-B746-1D8F7B6D0997}" presName="sibTrans" presStyleCnt="0"/>
      <dgm:spPr/>
    </dgm:pt>
    <dgm:pt modelId="{AE6C190D-29E6-44F4-BFC4-FBFD8A957C89}" type="pres">
      <dgm:prSet presAssocID="{1F4F9DD8-2693-4306-B503-ED7354221C7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6FC9C0-AF90-4D49-B73A-A6029F3A864A}" type="pres">
      <dgm:prSet presAssocID="{16E9C79B-CCFF-4B4A-AA0C-BF7FC19038FB}" presName="sibTrans" presStyleCnt="0"/>
      <dgm:spPr/>
    </dgm:pt>
    <dgm:pt modelId="{7E5F1281-7CF9-46DE-86B8-2106E5CA1E43}" type="pres">
      <dgm:prSet presAssocID="{BB058BC3-1FB0-4F50-BB5D-4D924F133A15}" presName="textNode" presStyleLbl="node1" presStyleIdx="4" presStyleCnt="6" custScaleX="125202" custLinFactNeighborX="-3421" custLinFactNeighborY="20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1F7BB1-CD4E-482C-BAE6-A4E9035C80D1}" type="pres">
      <dgm:prSet presAssocID="{F1F3C1E4-3188-4AAB-A90F-459D8D6552EE}" presName="sibTrans" presStyleCnt="0"/>
      <dgm:spPr/>
    </dgm:pt>
    <dgm:pt modelId="{2751C294-1AE8-4E5B-9211-40001EC96E4D}" type="pres">
      <dgm:prSet presAssocID="{CD7EE0DA-E71F-45D6-A862-098CF12BB48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F94D0F4-83FD-4843-95F3-005D605011C1}" type="presOf" srcId="{A84CAFA8-F0C9-46FA-BF99-5961B08349A4}" destId="{F544E771-0185-4748-B03D-9B103809A98C}" srcOrd="0" destOrd="0" presId="urn:microsoft.com/office/officeart/2005/8/layout/hProcess9"/>
    <dgm:cxn modelId="{E2DE286F-BDA6-4B00-A9E7-262C7A72A468}" srcId="{7422CDD1-C6F5-42AA-8401-853023BF8832}" destId="{941DF4D0-846B-4199-8022-31299F76397D}" srcOrd="2" destOrd="0" parTransId="{BB52CC78-FF5C-4E54-A73D-8D72C31F1528}" sibTransId="{53ED5EF2-D6DD-4979-B746-1D8F7B6D0997}"/>
    <dgm:cxn modelId="{4FB9193E-332A-4CEE-A1A3-5E6FCD1FDF28}" type="presOf" srcId="{CD7EE0DA-E71F-45D6-A862-098CF12BB481}" destId="{2751C294-1AE8-4E5B-9211-40001EC96E4D}" srcOrd="0" destOrd="0" presId="urn:microsoft.com/office/officeart/2005/8/layout/hProcess9"/>
    <dgm:cxn modelId="{4D687993-A772-4401-AB93-E9C4A8F7B165}" type="presOf" srcId="{1F4F9DD8-2693-4306-B503-ED7354221C7B}" destId="{AE6C190D-29E6-44F4-BFC4-FBFD8A957C89}" srcOrd="0" destOrd="0" presId="urn:microsoft.com/office/officeart/2005/8/layout/hProcess9"/>
    <dgm:cxn modelId="{21D341BE-BC9C-4EB1-9A4B-9F3ED8668534}" type="presOf" srcId="{941DF4D0-846B-4199-8022-31299F76397D}" destId="{4938D561-BBDC-48DF-8B2B-0C641BB36DC1}" srcOrd="0" destOrd="0" presId="urn:microsoft.com/office/officeart/2005/8/layout/hProcess9"/>
    <dgm:cxn modelId="{6B908C57-BFC5-4711-AAC2-485586B4379B}" srcId="{7422CDD1-C6F5-42AA-8401-853023BF8832}" destId="{CD7EE0DA-E71F-45D6-A862-098CF12BB481}" srcOrd="5" destOrd="0" parTransId="{8ED6F15F-1447-4B8B-B63F-D7AF14897E6A}" sibTransId="{0AE556D2-A76E-4559-8C32-2F7613B066B2}"/>
    <dgm:cxn modelId="{D9B48800-8328-4BAD-BA66-6213A1C3A230}" type="presOf" srcId="{7422CDD1-C6F5-42AA-8401-853023BF8832}" destId="{F9DF4653-CE71-447A-9F50-8B24E1F3E302}" srcOrd="0" destOrd="0" presId="urn:microsoft.com/office/officeart/2005/8/layout/hProcess9"/>
    <dgm:cxn modelId="{B5D7E191-6DD2-4CAD-9386-0EF2700F1D54}" srcId="{7422CDD1-C6F5-42AA-8401-853023BF8832}" destId="{BB058BC3-1FB0-4F50-BB5D-4D924F133A15}" srcOrd="4" destOrd="0" parTransId="{7D2C8625-4E92-4A0F-89AD-66D4103A7275}" sibTransId="{F1F3C1E4-3188-4AAB-A90F-459D8D6552EE}"/>
    <dgm:cxn modelId="{A75F711F-BB23-4A5B-A6D1-8A174B2F3CE2}" type="presOf" srcId="{BE8BA5C1-614C-44CD-8108-062C639768ED}" destId="{574FE208-DC14-4133-A360-81ECA97C699F}" srcOrd="0" destOrd="0" presId="urn:microsoft.com/office/officeart/2005/8/layout/hProcess9"/>
    <dgm:cxn modelId="{6C9A355C-377B-4479-A913-B0D1E93BD43F}" srcId="{7422CDD1-C6F5-42AA-8401-853023BF8832}" destId="{1F4F9DD8-2693-4306-B503-ED7354221C7B}" srcOrd="3" destOrd="0" parTransId="{115FCD27-DF0F-4022-8E3A-38F3349DBCB0}" sibTransId="{16E9C79B-CCFF-4B4A-AA0C-BF7FC19038FB}"/>
    <dgm:cxn modelId="{D73E7F25-E127-42FB-94E8-2A1B2496B409}" srcId="{7422CDD1-C6F5-42AA-8401-853023BF8832}" destId="{BE8BA5C1-614C-44CD-8108-062C639768ED}" srcOrd="0" destOrd="0" parTransId="{65ED7D44-461B-40B8-B529-87BA23AFE148}" sibTransId="{B220303F-B576-4C27-B781-E27D0ACC6B6D}"/>
    <dgm:cxn modelId="{FA97B51D-0BA4-44EB-B304-F1D5A45B2A30}" type="presOf" srcId="{BB058BC3-1FB0-4F50-BB5D-4D924F133A15}" destId="{7E5F1281-7CF9-46DE-86B8-2106E5CA1E43}" srcOrd="0" destOrd="0" presId="urn:microsoft.com/office/officeart/2005/8/layout/hProcess9"/>
    <dgm:cxn modelId="{DEA1198E-C14F-4191-B195-9EA79748D994}" srcId="{7422CDD1-C6F5-42AA-8401-853023BF8832}" destId="{A84CAFA8-F0C9-46FA-BF99-5961B08349A4}" srcOrd="1" destOrd="0" parTransId="{6562B12E-CA38-4782-9C72-73C2E09F62EA}" sibTransId="{98026133-AFFA-4DD5-8F5E-6F052736AC1A}"/>
    <dgm:cxn modelId="{4697B93B-5657-451F-AB7F-B7E4565B79ED}" type="presParOf" srcId="{F9DF4653-CE71-447A-9F50-8B24E1F3E302}" destId="{1535F01D-8DFF-4D66-B88D-23847747B746}" srcOrd="0" destOrd="0" presId="urn:microsoft.com/office/officeart/2005/8/layout/hProcess9"/>
    <dgm:cxn modelId="{47202D6E-97D1-410B-B517-3885A98CC90B}" type="presParOf" srcId="{F9DF4653-CE71-447A-9F50-8B24E1F3E302}" destId="{1A4C0444-1D8C-44A8-8FBD-AF8092154453}" srcOrd="1" destOrd="0" presId="urn:microsoft.com/office/officeart/2005/8/layout/hProcess9"/>
    <dgm:cxn modelId="{0EC901ED-5B25-40A9-BB4E-097835DEE82A}" type="presParOf" srcId="{1A4C0444-1D8C-44A8-8FBD-AF8092154453}" destId="{574FE208-DC14-4133-A360-81ECA97C699F}" srcOrd="0" destOrd="0" presId="urn:microsoft.com/office/officeart/2005/8/layout/hProcess9"/>
    <dgm:cxn modelId="{EDF2E914-9BB1-418B-809E-837D7423C3E4}" type="presParOf" srcId="{1A4C0444-1D8C-44A8-8FBD-AF8092154453}" destId="{2F90BCB5-52E2-4F32-A690-D7083FD90176}" srcOrd="1" destOrd="0" presId="urn:microsoft.com/office/officeart/2005/8/layout/hProcess9"/>
    <dgm:cxn modelId="{A526A717-9C2E-4C4B-A89E-C839598947CF}" type="presParOf" srcId="{1A4C0444-1D8C-44A8-8FBD-AF8092154453}" destId="{F544E771-0185-4748-B03D-9B103809A98C}" srcOrd="2" destOrd="0" presId="urn:microsoft.com/office/officeart/2005/8/layout/hProcess9"/>
    <dgm:cxn modelId="{1F66E036-6F16-43B4-8705-B97EB6EED314}" type="presParOf" srcId="{1A4C0444-1D8C-44A8-8FBD-AF8092154453}" destId="{39FFBABA-506A-4960-A560-6E5DADD89104}" srcOrd="3" destOrd="0" presId="urn:microsoft.com/office/officeart/2005/8/layout/hProcess9"/>
    <dgm:cxn modelId="{17844DEE-A31D-4860-9FD3-6CB906B8732A}" type="presParOf" srcId="{1A4C0444-1D8C-44A8-8FBD-AF8092154453}" destId="{4938D561-BBDC-48DF-8B2B-0C641BB36DC1}" srcOrd="4" destOrd="0" presId="urn:microsoft.com/office/officeart/2005/8/layout/hProcess9"/>
    <dgm:cxn modelId="{C653DD2D-9BE2-45BE-A83C-DC6C15132914}" type="presParOf" srcId="{1A4C0444-1D8C-44A8-8FBD-AF8092154453}" destId="{622350FB-2E94-4067-8757-6E486B2DFE36}" srcOrd="5" destOrd="0" presId="urn:microsoft.com/office/officeart/2005/8/layout/hProcess9"/>
    <dgm:cxn modelId="{A3C2899F-C0C6-4D3A-A61A-4AFAFB5FFA5A}" type="presParOf" srcId="{1A4C0444-1D8C-44A8-8FBD-AF8092154453}" destId="{AE6C190D-29E6-44F4-BFC4-FBFD8A957C89}" srcOrd="6" destOrd="0" presId="urn:microsoft.com/office/officeart/2005/8/layout/hProcess9"/>
    <dgm:cxn modelId="{CBFC9E8D-2B77-4B62-9F8C-DD107F06CC44}" type="presParOf" srcId="{1A4C0444-1D8C-44A8-8FBD-AF8092154453}" destId="{386FC9C0-AF90-4D49-B73A-A6029F3A864A}" srcOrd="7" destOrd="0" presId="urn:microsoft.com/office/officeart/2005/8/layout/hProcess9"/>
    <dgm:cxn modelId="{687C36A1-E461-425F-8A90-923DED89758F}" type="presParOf" srcId="{1A4C0444-1D8C-44A8-8FBD-AF8092154453}" destId="{7E5F1281-7CF9-46DE-86B8-2106E5CA1E43}" srcOrd="8" destOrd="0" presId="urn:microsoft.com/office/officeart/2005/8/layout/hProcess9"/>
    <dgm:cxn modelId="{D0EFF35E-3C03-4ADC-A336-0396AE1DB1BF}" type="presParOf" srcId="{1A4C0444-1D8C-44A8-8FBD-AF8092154453}" destId="{631F7BB1-CD4E-482C-BAE6-A4E9035C80D1}" srcOrd="9" destOrd="0" presId="urn:microsoft.com/office/officeart/2005/8/layout/hProcess9"/>
    <dgm:cxn modelId="{1715F494-8A00-4BBC-8154-5A36666A74C8}" type="presParOf" srcId="{1A4C0444-1D8C-44A8-8FBD-AF8092154453}" destId="{2751C294-1AE8-4E5B-9211-40001EC96E4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85ADFF-6154-422C-8B56-450E09C67545}" type="doc">
      <dgm:prSet loTypeId="urn:microsoft.com/office/officeart/2005/8/layout/vProcess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C9C20EDA-5040-4E45-9858-F5E7AB956FBB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Selezione</a:t>
          </a:r>
          <a:endParaRPr lang="it-IT" dirty="0">
            <a:solidFill>
              <a:schemeClr val="tx1"/>
            </a:solidFill>
          </a:endParaRPr>
        </a:p>
      </dgm:t>
    </dgm:pt>
    <dgm:pt modelId="{0EED0821-4DB5-4679-BDA8-5FF4E40DFAEE}" type="parTrans" cxnId="{04485700-9519-46C9-A1A2-BCD2A35B8963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362957E-71D0-4518-AAB4-7FC744EEF8CA}" type="sibTrans" cxnId="{04485700-9519-46C9-A1A2-BCD2A35B8963}">
      <dgm:prSet/>
      <dgm:spPr>
        <a:solidFill>
          <a:srgbClr val="006600">
            <a:alpha val="90000"/>
          </a:srgbClr>
        </a:solidFill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AD640F7-BF52-4A09-9AC8-2D7ECD8B93D0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Formazione/aggiornamento</a:t>
          </a:r>
          <a:endParaRPr lang="it-IT" dirty="0">
            <a:solidFill>
              <a:schemeClr val="tx1"/>
            </a:solidFill>
          </a:endParaRPr>
        </a:p>
      </dgm:t>
    </dgm:pt>
    <dgm:pt modelId="{EAC87F51-E332-4C8C-97E2-2A73979D8B44}" type="parTrans" cxnId="{F65E1196-E1D4-48DE-A07C-D6903AB6009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90ED80B7-D118-4961-92CD-BC692E04A3D3}" type="sibTrans" cxnId="{F65E1196-E1D4-48DE-A07C-D6903AB6009A}">
      <dgm:prSet/>
      <dgm:spPr>
        <a:solidFill>
          <a:srgbClr val="006600">
            <a:alpha val="90000"/>
          </a:srgbClr>
        </a:solidFill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9ECE72F9-FE3F-48D9-914A-0901FE15A0F0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Motivazione</a:t>
          </a:r>
          <a:endParaRPr lang="it-IT" dirty="0">
            <a:solidFill>
              <a:schemeClr val="tx1"/>
            </a:solidFill>
          </a:endParaRPr>
        </a:p>
      </dgm:t>
    </dgm:pt>
    <dgm:pt modelId="{B0689E3E-E257-4A22-A983-70DEABDAD233}" type="parTrans" cxnId="{01875372-FCA0-4ADB-AF78-84D7035F120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CA1BCAB9-D063-44A8-97B1-695EF6B340DA}" type="sibTrans" cxnId="{01875372-FCA0-4ADB-AF78-84D7035F1200}">
      <dgm:prSet/>
      <dgm:spPr>
        <a:solidFill>
          <a:srgbClr val="006600">
            <a:alpha val="90000"/>
          </a:srgbClr>
        </a:solidFill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F5DACEA9-FE5F-4113-AE70-5BE93C73ED44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Responsabilizzazione</a:t>
          </a:r>
          <a:endParaRPr lang="it-IT" dirty="0">
            <a:solidFill>
              <a:schemeClr val="tx1"/>
            </a:solidFill>
          </a:endParaRPr>
        </a:p>
      </dgm:t>
    </dgm:pt>
    <dgm:pt modelId="{5AB1AD32-8E90-4AA7-A315-6D2CAB2B3A89}" type="parTrans" cxnId="{BC190DDF-755E-49AC-A42B-C7DF080113D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FA176B47-B841-4F57-85D7-9CF7FAB5E857}" type="sibTrans" cxnId="{BC190DDF-755E-49AC-A42B-C7DF080113DE}">
      <dgm:prSet/>
      <dgm:spPr>
        <a:solidFill>
          <a:srgbClr val="006600">
            <a:alpha val="90000"/>
          </a:srgbClr>
        </a:solidFill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F73E4B5-CFD1-405C-B9D2-6B47D14D9EAF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Deleghe di funzioni</a:t>
          </a:r>
          <a:endParaRPr lang="it-IT" dirty="0">
            <a:solidFill>
              <a:schemeClr val="tx1"/>
            </a:solidFill>
          </a:endParaRPr>
        </a:p>
      </dgm:t>
    </dgm:pt>
    <dgm:pt modelId="{535C84AE-DD70-4ABC-94C2-5AEE74FFDF01}" type="parTrans" cxnId="{ED1618C3-9EAF-49E7-8898-343C34E92FA3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D9B21F11-9E5C-4072-8256-7657D751CB02}" type="sibTrans" cxnId="{ED1618C3-9EAF-49E7-8898-343C34E92FA3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2170874-67C4-47A5-BE6C-D9A3DF042ABB}" type="pres">
      <dgm:prSet presAssocID="{5A85ADFF-6154-422C-8B56-450E09C675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A0D17E-1C73-47B0-B098-BF2AE0B08DB4}" type="pres">
      <dgm:prSet presAssocID="{5A85ADFF-6154-422C-8B56-450E09C67545}" presName="dummyMaxCanvas" presStyleCnt="0">
        <dgm:presLayoutVars/>
      </dgm:prSet>
      <dgm:spPr/>
    </dgm:pt>
    <dgm:pt modelId="{75FA7BCF-26DD-418E-8392-F2B5D1900030}" type="pres">
      <dgm:prSet presAssocID="{5A85ADFF-6154-422C-8B56-450E09C6754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EB4E1F-B6E2-4A12-8C02-5F451DBFE7A9}" type="pres">
      <dgm:prSet presAssocID="{5A85ADFF-6154-422C-8B56-450E09C6754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12FA38-2DDC-48BA-A994-83BF7DF66375}" type="pres">
      <dgm:prSet presAssocID="{5A85ADFF-6154-422C-8B56-450E09C67545}" presName="FiveNodes_3" presStyleLbl="node1" presStyleIdx="2" presStyleCnt="5" custLinFactNeighborX="475" custLinFactNeighborY="-31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D42265-4F6B-4C5A-B279-8479351D4ED0}" type="pres">
      <dgm:prSet presAssocID="{5A85ADFF-6154-422C-8B56-450E09C6754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EE6D59-F73F-4A5B-BD79-5B54FF029A00}" type="pres">
      <dgm:prSet presAssocID="{5A85ADFF-6154-422C-8B56-450E09C6754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7BBB2F-F572-4C2E-A6D7-95DE3D1352D5}" type="pres">
      <dgm:prSet presAssocID="{5A85ADFF-6154-422C-8B56-450E09C6754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DECFF4-0B6E-4BE9-878D-C9EC13E47204}" type="pres">
      <dgm:prSet presAssocID="{5A85ADFF-6154-422C-8B56-450E09C6754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17DBDE-0D3B-4A9B-A343-315F0C282476}" type="pres">
      <dgm:prSet presAssocID="{5A85ADFF-6154-422C-8B56-450E09C6754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198D75-0A7F-40E3-8F95-6B14E8298F39}" type="pres">
      <dgm:prSet presAssocID="{5A85ADFF-6154-422C-8B56-450E09C6754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C4B62B-1EE5-4B03-BE56-F67ED2B8A889}" type="pres">
      <dgm:prSet presAssocID="{5A85ADFF-6154-422C-8B56-450E09C6754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2FD1DB-7837-4DA6-B7A8-38327D2CFF7B}" type="pres">
      <dgm:prSet presAssocID="{5A85ADFF-6154-422C-8B56-450E09C6754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34C63F-DC94-4A9A-8179-A550FE35128B}" type="pres">
      <dgm:prSet presAssocID="{5A85ADFF-6154-422C-8B56-450E09C6754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681DE7-71E2-4773-85FC-A5F44949CCD1}" type="pres">
      <dgm:prSet presAssocID="{5A85ADFF-6154-422C-8B56-450E09C6754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DEC7C6-E56A-4E77-94C6-93B83808DED1}" type="pres">
      <dgm:prSet presAssocID="{5A85ADFF-6154-422C-8B56-450E09C6754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B382871-2C7F-40D8-BE7B-40D368961D6F}" type="presOf" srcId="{5A85ADFF-6154-422C-8B56-450E09C67545}" destId="{02170874-67C4-47A5-BE6C-D9A3DF042ABB}" srcOrd="0" destOrd="0" presId="urn:microsoft.com/office/officeart/2005/8/layout/vProcess5"/>
    <dgm:cxn modelId="{01875372-FCA0-4ADB-AF78-84D7035F1200}" srcId="{5A85ADFF-6154-422C-8B56-450E09C67545}" destId="{9ECE72F9-FE3F-48D9-914A-0901FE15A0F0}" srcOrd="2" destOrd="0" parTransId="{B0689E3E-E257-4A22-A983-70DEABDAD233}" sibTransId="{CA1BCAB9-D063-44A8-97B1-695EF6B340DA}"/>
    <dgm:cxn modelId="{A2EBA93D-8449-46B9-A863-B832897FF2EA}" type="presOf" srcId="{7AD640F7-BF52-4A09-9AC8-2D7ECD8B93D0}" destId="{922FD1DB-7837-4DA6-B7A8-38327D2CFF7B}" srcOrd="1" destOrd="0" presId="urn:microsoft.com/office/officeart/2005/8/layout/vProcess5"/>
    <dgm:cxn modelId="{2D9206E7-D18F-494E-ADE5-A8B8AC2B17A8}" type="presOf" srcId="{90ED80B7-D118-4961-92CD-BC692E04A3D3}" destId="{11DECFF4-0B6E-4BE9-878D-C9EC13E47204}" srcOrd="0" destOrd="0" presId="urn:microsoft.com/office/officeart/2005/8/layout/vProcess5"/>
    <dgm:cxn modelId="{1FCC3294-DA72-443E-B238-9B7BDF542A36}" type="presOf" srcId="{F5DACEA9-FE5F-4113-AE70-5BE93C73ED44}" destId="{07D42265-4F6B-4C5A-B279-8479351D4ED0}" srcOrd="0" destOrd="0" presId="urn:microsoft.com/office/officeart/2005/8/layout/vProcess5"/>
    <dgm:cxn modelId="{ED1618C3-9EAF-49E7-8898-343C34E92FA3}" srcId="{5A85ADFF-6154-422C-8B56-450E09C67545}" destId="{7F73E4B5-CFD1-405C-B9D2-6B47D14D9EAF}" srcOrd="4" destOrd="0" parTransId="{535C84AE-DD70-4ABC-94C2-5AEE74FFDF01}" sibTransId="{D9B21F11-9E5C-4072-8256-7657D751CB02}"/>
    <dgm:cxn modelId="{A2A48D7A-0456-4C20-B887-CA9ED76C18E8}" type="presOf" srcId="{C9C20EDA-5040-4E45-9858-F5E7AB956FBB}" destId="{75FA7BCF-26DD-418E-8392-F2B5D1900030}" srcOrd="0" destOrd="0" presId="urn:microsoft.com/office/officeart/2005/8/layout/vProcess5"/>
    <dgm:cxn modelId="{2C7CAD06-6B76-44EA-820A-2EB7696772F5}" type="presOf" srcId="{7F73E4B5-CFD1-405C-B9D2-6B47D14D9EAF}" destId="{F8EE6D59-F73F-4A5B-BD79-5B54FF029A00}" srcOrd="0" destOrd="0" presId="urn:microsoft.com/office/officeart/2005/8/layout/vProcess5"/>
    <dgm:cxn modelId="{D8ECD7F6-9B79-45F8-934E-D859A00EDB26}" type="presOf" srcId="{CA1BCAB9-D063-44A8-97B1-695EF6B340DA}" destId="{6617DBDE-0D3B-4A9B-A343-315F0C282476}" srcOrd="0" destOrd="0" presId="urn:microsoft.com/office/officeart/2005/8/layout/vProcess5"/>
    <dgm:cxn modelId="{4F246C56-263B-4B6D-BE61-643B9EB5B1CF}" type="presOf" srcId="{7AD640F7-BF52-4A09-9AC8-2D7ECD8B93D0}" destId="{CDEB4E1F-B6E2-4A12-8C02-5F451DBFE7A9}" srcOrd="0" destOrd="0" presId="urn:microsoft.com/office/officeart/2005/8/layout/vProcess5"/>
    <dgm:cxn modelId="{F65E1196-E1D4-48DE-A07C-D6903AB6009A}" srcId="{5A85ADFF-6154-422C-8B56-450E09C67545}" destId="{7AD640F7-BF52-4A09-9AC8-2D7ECD8B93D0}" srcOrd="1" destOrd="0" parTransId="{EAC87F51-E332-4C8C-97E2-2A73979D8B44}" sibTransId="{90ED80B7-D118-4961-92CD-BC692E04A3D3}"/>
    <dgm:cxn modelId="{64E5ACAC-4316-4B72-8F02-54ACF22E29CC}" type="presOf" srcId="{FA176B47-B841-4F57-85D7-9CF7FAB5E857}" destId="{93198D75-0A7F-40E3-8F95-6B14E8298F39}" srcOrd="0" destOrd="0" presId="urn:microsoft.com/office/officeart/2005/8/layout/vProcess5"/>
    <dgm:cxn modelId="{10DE6041-C473-4590-A9F8-77C65EFC283D}" type="presOf" srcId="{9ECE72F9-FE3F-48D9-914A-0901FE15A0F0}" destId="{8512FA38-2DDC-48BA-A994-83BF7DF66375}" srcOrd="0" destOrd="0" presId="urn:microsoft.com/office/officeart/2005/8/layout/vProcess5"/>
    <dgm:cxn modelId="{930C5427-B09C-4BAE-97BF-ED932C53CC8C}" type="presOf" srcId="{F5DACEA9-FE5F-4113-AE70-5BE93C73ED44}" destId="{78681DE7-71E2-4773-85FC-A5F44949CCD1}" srcOrd="1" destOrd="0" presId="urn:microsoft.com/office/officeart/2005/8/layout/vProcess5"/>
    <dgm:cxn modelId="{8A0ED732-62D9-4589-8079-EED88AD04A1E}" type="presOf" srcId="{C9C20EDA-5040-4E45-9858-F5E7AB956FBB}" destId="{07C4B62B-1EE5-4B03-BE56-F67ED2B8A889}" srcOrd="1" destOrd="0" presId="urn:microsoft.com/office/officeart/2005/8/layout/vProcess5"/>
    <dgm:cxn modelId="{EF66B02A-869D-4FE6-83F8-44493B8CBBE6}" type="presOf" srcId="{9ECE72F9-FE3F-48D9-914A-0901FE15A0F0}" destId="{9B34C63F-DC94-4A9A-8179-A550FE35128B}" srcOrd="1" destOrd="0" presId="urn:microsoft.com/office/officeart/2005/8/layout/vProcess5"/>
    <dgm:cxn modelId="{04485700-9519-46C9-A1A2-BCD2A35B8963}" srcId="{5A85ADFF-6154-422C-8B56-450E09C67545}" destId="{C9C20EDA-5040-4E45-9858-F5E7AB956FBB}" srcOrd="0" destOrd="0" parTransId="{0EED0821-4DB5-4679-BDA8-5FF4E40DFAEE}" sibTransId="{3362957E-71D0-4518-AAB4-7FC744EEF8CA}"/>
    <dgm:cxn modelId="{BC190DDF-755E-49AC-A42B-C7DF080113DE}" srcId="{5A85ADFF-6154-422C-8B56-450E09C67545}" destId="{F5DACEA9-FE5F-4113-AE70-5BE93C73ED44}" srcOrd="3" destOrd="0" parTransId="{5AB1AD32-8E90-4AA7-A315-6D2CAB2B3A89}" sibTransId="{FA176B47-B841-4F57-85D7-9CF7FAB5E857}"/>
    <dgm:cxn modelId="{71DA0A5E-0588-4D82-8C4C-BD9973FEB691}" type="presOf" srcId="{7F73E4B5-CFD1-405C-B9D2-6B47D14D9EAF}" destId="{90DEC7C6-E56A-4E77-94C6-93B83808DED1}" srcOrd="1" destOrd="0" presId="urn:microsoft.com/office/officeart/2005/8/layout/vProcess5"/>
    <dgm:cxn modelId="{26D88129-4F50-4928-81C9-2135D3C1E720}" type="presOf" srcId="{3362957E-71D0-4518-AAB4-7FC744EEF8CA}" destId="{E37BBB2F-F572-4C2E-A6D7-95DE3D1352D5}" srcOrd="0" destOrd="0" presId="urn:microsoft.com/office/officeart/2005/8/layout/vProcess5"/>
    <dgm:cxn modelId="{7EE54EBD-1593-46BC-9D2A-52B409E1BD4F}" type="presParOf" srcId="{02170874-67C4-47A5-BE6C-D9A3DF042ABB}" destId="{51A0D17E-1C73-47B0-B098-BF2AE0B08DB4}" srcOrd="0" destOrd="0" presId="urn:microsoft.com/office/officeart/2005/8/layout/vProcess5"/>
    <dgm:cxn modelId="{8D285052-81C1-4C34-BD47-90D2738C7BEC}" type="presParOf" srcId="{02170874-67C4-47A5-BE6C-D9A3DF042ABB}" destId="{75FA7BCF-26DD-418E-8392-F2B5D1900030}" srcOrd="1" destOrd="0" presId="urn:microsoft.com/office/officeart/2005/8/layout/vProcess5"/>
    <dgm:cxn modelId="{92B4E799-3F70-4187-AF19-58C54EC6DAA0}" type="presParOf" srcId="{02170874-67C4-47A5-BE6C-D9A3DF042ABB}" destId="{CDEB4E1F-B6E2-4A12-8C02-5F451DBFE7A9}" srcOrd="2" destOrd="0" presId="urn:microsoft.com/office/officeart/2005/8/layout/vProcess5"/>
    <dgm:cxn modelId="{E8C3CD89-65D0-4020-9D74-04319074849D}" type="presParOf" srcId="{02170874-67C4-47A5-BE6C-D9A3DF042ABB}" destId="{8512FA38-2DDC-48BA-A994-83BF7DF66375}" srcOrd="3" destOrd="0" presId="urn:microsoft.com/office/officeart/2005/8/layout/vProcess5"/>
    <dgm:cxn modelId="{DA3F0DB3-90BA-43AF-B066-817AC8DDD3B5}" type="presParOf" srcId="{02170874-67C4-47A5-BE6C-D9A3DF042ABB}" destId="{07D42265-4F6B-4C5A-B279-8479351D4ED0}" srcOrd="4" destOrd="0" presId="urn:microsoft.com/office/officeart/2005/8/layout/vProcess5"/>
    <dgm:cxn modelId="{018815D8-16FE-4F79-B953-B2DECA5F32CC}" type="presParOf" srcId="{02170874-67C4-47A5-BE6C-D9A3DF042ABB}" destId="{F8EE6D59-F73F-4A5B-BD79-5B54FF029A00}" srcOrd="5" destOrd="0" presId="urn:microsoft.com/office/officeart/2005/8/layout/vProcess5"/>
    <dgm:cxn modelId="{7ADC3C65-BFAD-4900-A0E0-AB788811BFF2}" type="presParOf" srcId="{02170874-67C4-47A5-BE6C-D9A3DF042ABB}" destId="{E37BBB2F-F572-4C2E-A6D7-95DE3D1352D5}" srcOrd="6" destOrd="0" presId="urn:microsoft.com/office/officeart/2005/8/layout/vProcess5"/>
    <dgm:cxn modelId="{2AA90F97-6FC6-4BA2-BA42-68F0B8A2C3BA}" type="presParOf" srcId="{02170874-67C4-47A5-BE6C-D9A3DF042ABB}" destId="{11DECFF4-0B6E-4BE9-878D-C9EC13E47204}" srcOrd="7" destOrd="0" presId="urn:microsoft.com/office/officeart/2005/8/layout/vProcess5"/>
    <dgm:cxn modelId="{C9CFC01C-84C6-4007-B31A-510BCE9027E4}" type="presParOf" srcId="{02170874-67C4-47A5-BE6C-D9A3DF042ABB}" destId="{6617DBDE-0D3B-4A9B-A343-315F0C282476}" srcOrd="8" destOrd="0" presId="urn:microsoft.com/office/officeart/2005/8/layout/vProcess5"/>
    <dgm:cxn modelId="{66987FBB-4CA8-45CA-9CCA-2242CF973CF4}" type="presParOf" srcId="{02170874-67C4-47A5-BE6C-D9A3DF042ABB}" destId="{93198D75-0A7F-40E3-8F95-6B14E8298F39}" srcOrd="9" destOrd="0" presId="urn:microsoft.com/office/officeart/2005/8/layout/vProcess5"/>
    <dgm:cxn modelId="{4419F0C8-82D2-472B-AF64-12ED9BF77B49}" type="presParOf" srcId="{02170874-67C4-47A5-BE6C-D9A3DF042ABB}" destId="{07C4B62B-1EE5-4B03-BE56-F67ED2B8A889}" srcOrd="10" destOrd="0" presId="urn:microsoft.com/office/officeart/2005/8/layout/vProcess5"/>
    <dgm:cxn modelId="{88B06BD2-4E10-42E0-BDD4-6B17106F21E7}" type="presParOf" srcId="{02170874-67C4-47A5-BE6C-D9A3DF042ABB}" destId="{922FD1DB-7837-4DA6-B7A8-38327D2CFF7B}" srcOrd="11" destOrd="0" presId="urn:microsoft.com/office/officeart/2005/8/layout/vProcess5"/>
    <dgm:cxn modelId="{CE42B45D-6C76-473E-9D51-0DB61F81BF5E}" type="presParOf" srcId="{02170874-67C4-47A5-BE6C-D9A3DF042ABB}" destId="{9B34C63F-DC94-4A9A-8179-A550FE35128B}" srcOrd="12" destOrd="0" presId="urn:microsoft.com/office/officeart/2005/8/layout/vProcess5"/>
    <dgm:cxn modelId="{F09E0739-86E1-489B-AA58-BF4BB427F5D9}" type="presParOf" srcId="{02170874-67C4-47A5-BE6C-D9A3DF042ABB}" destId="{78681DE7-71E2-4773-85FC-A5F44949CCD1}" srcOrd="13" destOrd="0" presId="urn:microsoft.com/office/officeart/2005/8/layout/vProcess5"/>
    <dgm:cxn modelId="{71D03BFF-E45A-4764-8343-BF8114903D97}" type="presParOf" srcId="{02170874-67C4-47A5-BE6C-D9A3DF042ABB}" destId="{90DEC7C6-E56A-4E77-94C6-93B83808DED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5F01D-8DFF-4D66-B88D-23847747B746}">
      <dsp:nvSpPr>
        <dsp:cNvPr id="0" name=""/>
        <dsp:cNvSpPr/>
      </dsp:nvSpPr>
      <dsp:spPr>
        <a:xfrm>
          <a:off x="708659" y="0"/>
          <a:ext cx="8031480" cy="3657601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FE208-DC14-4133-A360-81ECA97C699F}">
      <dsp:nvSpPr>
        <dsp:cNvPr id="0" name=""/>
        <dsp:cNvSpPr/>
      </dsp:nvSpPr>
      <dsp:spPr>
        <a:xfrm>
          <a:off x="2402" y="1097280"/>
          <a:ext cx="1332889" cy="146304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 smtClean="0">
              <a:solidFill>
                <a:schemeClr val="tx1"/>
              </a:solidFill>
              <a:latin typeface="+mn-lt"/>
            </a:rPr>
            <a:t>raccogliere dati</a:t>
          </a:r>
          <a:endParaRPr lang="it-IT" sz="1800" b="1" i="0" kern="1200" dirty="0">
            <a:solidFill>
              <a:schemeClr val="tx1"/>
            </a:solidFill>
            <a:latin typeface="+mn-lt"/>
          </a:endParaRPr>
        </a:p>
      </dsp:txBody>
      <dsp:txXfrm>
        <a:off x="67468" y="1162346"/>
        <a:ext cx="1202757" cy="1332908"/>
      </dsp:txXfrm>
    </dsp:sp>
    <dsp:sp modelId="{F544E771-0185-4748-B03D-9B103809A98C}">
      <dsp:nvSpPr>
        <dsp:cNvPr id="0" name=""/>
        <dsp:cNvSpPr/>
      </dsp:nvSpPr>
      <dsp:spPr>
        <a:xfrm>
          <a:off x="1557440" y="1097280"/>
          <a:ext cx="1332889" cy="1463040"/>
        </a:xfrm>
        <a:prstGeom prst="roundRect">
          <a:avLst/>
        </a:prstGeom>
        <a:solidFill>
          <a:schemeClr val="accent3">
            <a:shade val="50000"/>
            <a:hueOff val="89185"/>
            <a:satOff val="-1423"/>
            <a:lumOff val="137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 smtClean="0">
              <a:solidFill>
                <a:schemeClr val="tx1"/>
              </a:solidFill>
              <a:latin typeface="+mn-lt"/>
            </a:rPr>
            <a:t>catalogarli </a:t>
          </a:r>
          <a:endParaRPr lang="it-IT" sz="1800" b="1" i="0" kern="1200" dirty="0">
            <a:solidFill>
              <a:schemeClr val="tx1"/>
            </a:solidFill>
            <a:latin typeface="+mn-lt"/>
          </a:endParaRPr>
        </a:p>
      </dsp:txBody>
      <dsp:txXfrm>
        <a:off x="1622506" y="1162346"/>
        <a:ext cx="1202757" cy="1332908"/>
      </dsp:txXfrm>
    </dsp:sp>
    <dsp:sp modelId="{4938D561-BBDC-48DF-8B2B-0C641BB36DC1}">
      <dsp:nvSpPr>
        <dsp:cNvPr id="0" name=""/>
        <dsp:cNvSpPr/>
      </dsp:nvSpPr>
      <dsp:spPr>
        <a:xfrm>
          <a:off x="3112478" y="1097280"/>
          <a:ext cx="1332889" cy="1463040"/>
        </a:xfrm>
        <a:prstGeom prst="roundRect">
          <a:avLst/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 smtClean="0">
              <a:solidFill>
                <a:schemeClr val="tx1"/>
              </a:solidFill>
              <a:latin typeface="+mn-lt"/>
            </a:rPr>
            <a:t>archiviarli</a:t>
          </a:r>
          <a:r>
            <a:rPr lang="it-IT" sz="1300" b="1" i="1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endParaRPr lang="it-IT" sz="1300" b="1" kern="1200" dirty="0">
            <a:solidFill>
              <a:schemeClr val="tx1"/>
            </a:solidFill>
          </a:endParaRPr>
        </a:p>
      </dsp:txBody>
      <dsp:txXfrm>
        <a:off x="3177544" y="1162346"/>
        <a:ext cx="1202757" cy="1332908"/>
      </dsp:txXfrm>
    </dsp:sp>
    <dsp:sp modelId="{AE6C190D-29E6-44F4-BFC4-FBFD8A957C89}">
      <dsp:nvSpPr>
        <dsp:cNvPr id="0" name=""/>
        <dsp:cNvSpPr/>
      </dsp:nvSpPr>
      <dsp:spPr>
        <a:xfrm>
          <a:off x="4667516" y="1097280"/>
          <a:ext cx="1332889" cy="1463040"/>
        </a:xfrm>
        <a:prstGeom prst="roundRect">
          <a:avLst/>
        </a:prstGeom>
        <a:solidFill>
          <a:schemeClr val="accent3">
            <a:shade val="50000"/>
            <a:hueOff val="267555"/>
            <a:satOff val="-4269"/>
            <a:lumOff val="41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 smtClean="0">
              <a:solidFill>
                <a:schemeClr val="tx1"/>
              </a:solidFill>
              <a:latin typeface="+mn-lt"/>
            </a:rPr>
            <a:t>renderli fruibili da tutta l’azienda </a:t>
          </a:r>
          <a:endParaRPr lang="it-IT" sz="1800" b="1" i="0" kern="1200" dirty="0">
            <a:solidFill>
              <a:schemeClr val="tx1"/>
            </a:solidFill>
            <a:latin typeface="+mn-lt"/>
          </a:endParaRPr>
        </a:p>
      </dsp:txBody>
      <dsp:txXfrm>
        <a:off x="4732582" y="1162346"/>
        <a:ext cx="1202757" cy="1332908"/>
      </dsp:txXfrm>
    </dsp:sp>
    <dsp:sp modelId="{7E5F1281-7CF9-46DE-86B8-2106E5CA1E43}">
      <dsp:nvSpPr>
        <dsp:cNvPr id="0" name=""/>
        <dsp:cNvSpPr/>
      </dsp:nvSpPr>
      <dsp:spPr>
        <a:xfrm>
          <a:off x="6214955" y="1127755"/>
          <a:ext cx="1668804" cy="1463040"/>
        </a:xfrm>
        <a:prstGeom prst="roundRect">
          <a:avLst/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spc="-90" baseline="0" dirty="0" smtClean="0">
              <a:solidFill>
                <a:schemeClr val="tx1"/>
              </a:solidFill>
              <a:latin typeface="+mn-lt"/>
            </a:rPr>
            <a:t>valorizzarli nella comunicazione ambientale</a:t>
          </a:r>
          <a:endParaRPr lang="it-IT" sz="1800" b="1" i="0" kern="1200" spc="-90" baseline="0" dirty="0">
            <a:solidFill>
              <a:schemeClr val="tx1"/>
            </a:solidFill>
            <a:latin typeface="+mn-lt"/>
          </a:endParaRPr>
        </a:p>
      </dsp:txBody>
      <dsp:txXfrm>
        <a:off x="6286375" y="1199175"/>
        <a:ext cx="1525964" cy="1320200"/>
      </dsp:txXfrm>
    </dsp:sp>
    <dsp:sp modelId="{2751C294-1AE8-4E5B-9211-40001EC96E4D}">
      <dsp:nvSpPr>
        <dsp:cNvPr id="0" name=""/>
        <dsp:cNvSpPr/>
      </dsp:nvSpPr>
      <dsp:spPr>
        <a:xfrm>
          <a:off x="8113507" y="1097280"/>
          <a:ext cx="1332889" cy="1463040"/>
        </a:xfrm>
        <a:prstGeom prst="roundRect">
          <a:avLst/>
        </a:prstGeom>
        <a:solidFill>
          <a:schemeClr val="accent3">
            <a:shade val="50000"/>
            <a:hueOff val="89185"/>
            <a:satOff val="-1423"/>
            <a:lumOff val="137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 smtClean="0">
              <a:solidFill>
                <a:schemeClr val="tx1"/>
              </a:solidFill>
              <a:latin typeface="+mn-lt"/>
            </a:rPr>
            <a:t>valorizzare banche dati pubbliche</a:t>
          </a:r>
          <a:endParaRPr lang="it-IT" sz="1800" b="1" i="0" kern="1200" dirty="0">
            <a:solidFill>
              <a:schemeClr val="tx1"/>
            </a:solidFill>
            <a:latin typeface="+mn-lt"/>
          </a:endParaRPr>
        </a:p>
      </dsp:txBody>
      <dsp:txXfrm>
        <a:off x="8178573" y="1162346"/>
        <a:ext cx="1202757" cy="1332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A7BCF-26DD-418E-8392-F2B5D1900030}">
      <dsp:nvSpPr>
        <dsp:cNvPr id="0" name=""/>
        <dsp:cNvSpPr/>
      </dsp:nvSpPr>
      <dsp:spPr>
        <a:xfrm>
          <a:off x="0" y="0"/>
          <a:ext cx="5006848" cy="780287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>
              <a:solidFill>
                <a:schemeClr val="tx1"/>
              </a:solidFill>
            </a:rPr>
            <a:t>Selezione</a:t>
          </a:r>
          <a:endParaRPr lang="it-IT" sz="2600" kern="1200" dirty="0">
            <a:solidFill>
              <a:schemeClr val="tx1"/>
            </a:solidFill>
          </a:endParaRPr>
        </a:p>
      </dsp:txBody>
      <dsp:txXfrm>
        <a:off x="22854" y="22854"/>
        <a:ext cx="4073562" cy="734579"/>
      </dsp:txXfrm>
    </dsp:sp>
    <dsp:sp modelId="{CDEB4E1F-B6E2-4A12-8C02-5F451DBFE7A9}">
      <dsp:nvSpPr>
        <dsp:cNvPr id="0" name=""/>
        <dsp:cNvSpPr/>
      </dsp:nvSpPr>
      <dsp:spPr>
        <a:xfrm>
          <a:off x="373888" y="888661"/>
          <a:ext cx="5006848" cy="780287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>
              <a:solidFill>
                <a:schemeClr val="tx1"/>
              </a:solidFill>
            </a:rPr>
            <a:t>Formazione/aggiornamento</a:t>
          </a:r>
          <a:endParaRPr lang="it-IT" sz="2600" kern="1200" dirty="0">
            <a:solidFill>
              <a:schemeClr val="tx1"/>
            </a:solidFill>
          </a:endParaRPr>
        </a:p>
      </dsp:txBody>
      <dsp:txXfrm>
        <a:off x="396742" y="911515"/>
        <a:ext cx="4080064" cy="734579"/>
      </dsp:txXfrm>
    </dsp:sp>
    <dsp:sp modelId="{8512FA38-2DDC-48BA-A994-83BF7DF66375}">
      <dsp:nvSpPr>
        <dsp:cNvPr id="0" name=""/>
        <dsp:cNvSpPr/>
      </dsp:nvSpPr>
      <dsp:spPr>
        <a:xfrm>
          <a:off x="771558" y="1752603"/>
          <a:ext cx="5006848" cy="780287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>
              <a:solidFill>
                <a:schemeClr val="tx1"/>
              </a:solidFill>
            </a:rPr>
            <a:t>Motivazione</a:t>
          </a:r>
          <a:endParaRPr lang="it-IT" sz="2600" kern="1200" dirty="0">
            <a:solidFill>
              <a:schemeClr val="tx1"/>
            </a:solidFill>
          </a:endParaRPr>
        </a:p>
      </dsp:txBody>
      <dsp:txXfrm>
        <a:off x="794412" y="1775457"/>
        <a:ext cx="4080064" cy="734579"/>
      </dsp:txXfrm>
    </dsp:sp>
    <dsp:sp modelId="{07D42265-4F6B-4C5A-B279-8479351D4ED0}">
      <dsp:nvSpPr>
        <dsp:cNvPr id="0" name=""/>
        <dsp:cNvSpPr/>
      </dsp:nvSpPr>
      <dsp:spPr>
        <a:xfrm>
          <a:off x="1121663" y="2665983"/>
          <a:ext cx="5006848" cy="780287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>
              <a:solidFill>
                <a:schemeClr val="tx1"/>
              </a:solidFill>
            </a:rPr>
            <a:t>Responsabilizzazione</a:t>
          </a:r>
          <a:endParaRPr lang="it-IT" sz="2600" kern="1200" dirty="0">
            <a:solidFill>
              <a:schemeClr val="tx1"/>
            </a:solidFill>
          </a:endParaRPr>
        </a:p>
      </dsp:txBody>
      <dsp:txXfrm>
        <a:off x="1144517" y="2688837"/>
        <a:ext cx="4080064" cy="734579"/>
      </dsp:txXfrm>
    </dsp:sp>
    <dsp:sp modelId="{F8EE6D59-F73F-4A5B-BD79-5B54FF029A00}">
      <dsp:nvSpPr>
        <dsp:cNvPr id="0" name=""/>
        <dsp:cNvSpPr/>
      </dsp:nvSpPr>
      <dsp:spPr>
        <a:xfrm>
          <a:off x="1495551" y="3554645"/>
          <a:ext cx="5006848" cy="780287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>
              <a:solidFill>
                <a:schemeClr val="tx1"/>
              </a:solidFill>
            </a:rPr>
            <a:t>Deleghe di funzioni</a:t>
          </a:r>
          <a:endParaRPr lang="it-IT" sz="2600" kern="1200" dirty="0">
            <a:solidFill>
              <a:schemeClr val="tx1"/>
            </a:solidFill>
          </a:endParaRPr>
        </a:p>
      </dsp:txBody>
      <dsp:txXfrm>
        <a:off x="1518405" y="3577499"/>
        <a:ext cx="4080064" cy="734579"/>
      </dsp:txXfrm>
    </dsp:sp>
    <dsp:sp modelId="{E37BBB2F-F572-4C2E-A6D7-95DE3D1352D5}">
      <dsp:nvSpPr>
        <dsp:cNvPr id="0" name=""/>
        <dsp:cNvSpPr/>
      </dsp:nvSpPr>
      <dsp:spPr>
        <a:xfrm>
          <a:off x="4499660" y="570043"/>
          <a:ext cx="507187" cy="507187"/>
        </a:xfrm>
        <a:prstGeom prst="downArrow">
          <a:avLst>
            <a:gd name="adj1" fmla="val 55000"/>
            <a:gd name="adj2" fmla="val 45000"/>
          </a:avLst>
        </a:prstGeom>
        <a:solidFill>
          <a:srgbClr val="006600">
            <a:alpha val="90000"/>
          </a:srgb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>
            <a:solidFill>
              <a:schemeClr val="tx1"/>
            </a:solidFill>
          </a:endParaRPr>
        </a:p>
      </dsp:txBody>
      <dsp:txXfrm>
        <a:off x="4613777" y="570043"/>
        <a:ext cx="278953" cy="381658"/>
      </dsp:txXfrm>
    </dsp:sp>
    <dsp:sp modelId="{11DECFF4-0B6E-4BE9-878D-C9EC13E47204}">
      <dsp:nvSpPr>
        <dsp:cNvPr id="0" name=""/>
        <dsp:cNvSpPr/>
      </dsp:nvSpPr>
      <dsp:spPr>
        <a:xfrm>
          <a:off x="4873548" y="1458704"/>
          <a:ext cx="507187" cy="507187"/>
        </a:xfrm>
        <a:prstGeom prst="downArrow">
          <a:avLst>
            <a:gd name="adj1" fmla="val 55000"/>
            <a:gd name="adj2" fmla="val 45000"/>
          </a:avLst>
        </a:prstGeom>
        <a:solidFill>
          <a:srgbClr val="006600">
            <a:alpha val="90000"/>
          </a:srgb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>
            <a:solidFill>
              <a:schemeClr val="tx1"/>
            </a:solidFill>
          </a:endParaRPr>
        </a:p>
      </dsp:txBody>
      <dsp:txXfrm>
        <a:off x="4987665" y="1458704"/>
        <a:ext cx="278953" cy="381658"/>
      </dsp:txXfrm>
    </dsp:sp>
    <dsp:sp modelId="{6617DBDE-0D3B-4A9B-A343-315F0C282476}">
      <dsp:nvSpPr>
        <dsp:cNvPr id="0" name=""/>
        <dsp:cNvSpPr/>
      </dsp:nvSpPr>
      <dsp:spPr>
        <a:xfrm>
          <a:off x="5247436" y="2334361"/>
          <a:ext cx="507187" cy="507187"/>
        </a:xfrm>
        <a:prstGeom prst="downArrow">
          <a:avLst>
            <a:gd name="adj1" fmla="val 55000"/>
            <a:gd name="adj2" fmla="val 45000"/>
          </a:avLst>
        </a:prstGeom>
        <a:solidFill>
          <a:srgbClr val="006600">
            <a:alpha val="90000"/>
          </a:srgb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>
            <a:solidFill>
              <a:schemeClr val="tx1"/>
            </a:solidFill>
          </a:endParaRPr>
        </a:p>
      </dsp:txBody>
      <dsp:txXfrm>
        <a:off x="5361553" y="2334361"/>
        <a:ext cx="278953" cy="381658"/>
      </dsp:txXfrm>
    </dsp:sp>
    <dsp:sp modelId="{93198D75-0A7F-40E3-8F95-6B14E8298F39}">
      <dsp:nvSpPr>
        <dsp:cNvPr id="0" name=""/>
        <dsp:cNvSpPr/>
      </dsp:nvSpPr>
      <dsp:spPr>
        <a:xfrm>
          <a:off x="5621324" y="3231692"/>
          <a:ext cx="507187" cy="507187"/>
        </a:xfrm>
        <a:prstGeom prst="downArrow">
          <a:avLst>
            <a:gd name="adj1" fmla="val 55000"/>
            <a:gd name="adj2" fmla="val 45000"/>
          </a:avLst>
        </a:prstGeom>
        <a:solidFill>
          <a:srgbClr val="006600">
            <a:alpha val="90000"/>
          </a:srgb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>
            <a:solidFill>
              <a:schemeClr val="tx1"/>
            </a:solidFill>
          </a:endParaRPr>
        </a:p>
      </dsp:txBody>
      <dsp:txXfrm>
        <a:off x="5735441" y="3231692"/>
        <a:ext cx="278953" cy="381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0905" y="6145148"/>
            <a:ext cx="2106705" cy="549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84517" y="6837728"/>
            <a:ext cx="8646160" cy="0"/>
          </a:xfrm>
          <a:custGeom>
            <a:avLst/>
            <a:gdLst/>
            <a:ahLst/>
            <a:cxnLst/>
            <a:rect l="l" t="t" r="r" b="b"/>
            <a:pathLst>
              <a:path w="8646160">
                <a:moveTo>
                  <a:pt x="0" y="0"/>
                </a:moveTo>
                <a:lnTo>
                  <a:pt x="8645552" y="0"/>
                </a:lnTo>
              </a:path>
            </a:pathLst>
          </a:custGeom>
          <a:ln w="40576">
            <a:solidFill>
              <a:srgbClr val="D2D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4135" y="6814726"/>
            <a:ext cx="460375" cy="266065"/>
          </a:xfrm>
          <a:custGeom>
            <a:avLst/>
            <a:gdLst/>
            <a:ahLst/>
            <a:cxnLst/>
            <a:rect l="l" t="t" r="r" b="b"/>
            <a:pathLst>
              <a:path w="460375" h="266065">
                <a:moveTo>
                  <a:pt x="133134" y="265979"/>
                </a:moveTo>
                <a:lnTo>
                  <a:pt x="91055" y="259199"/>
                </a:lnTo>
                <a:lnTo>
                  <a:pt x="54509" y="240321"/>
                </a:lnTo>
                <a:lnTo>
                  <a:pt x="25689" y="211535"/>
                </a:lnTo>
                <a:lnTo>
                  <a:pt x="6787" y="175034"/>
                </a:lnTo>
                <a:lnTo>
                  <a:pt x="0" y="133009"/>
                </a:lnTo>
                <a:lnTo>
                  <a:pt x="10275" y="81681"/>
                </a:lnTo>
                <a:lnTo>
                  <a:pt x="38323" y="39650"/>
                </a:lnTo>
                <a:lnTo>
                  <a:pt x="79977" y="11065"/>
                </a:lnTo>
                <a:lnTo>
                  <a:pt x="131068" y="77"/>
                </a:lnTo>
                <a:lnTo>
                  <a:pt x="130563" y="77"/>
                </a:lnTo>
                <a:lnTo>
                  <a:pt x="130069" y="0"/>
                </a:lnTo>
                <a:lnTo>
                  <a:pt x="347229" y="0"/>
                </a:lnTo>
                <a:lnTo>
                  <a:pt x="345541" y="833"/>
                </a:lnTo>
                <a:lnTo>
                  <a:pt x="344106" y="1812"/>
                </a:lnTo>
                <a:lnTo>
                  <a:pt x="342486" y="2713"/>
                </a:lnTo>
                <a:lnTo>
                  <a:pt x="460082" y="2713"/>
                </a:lnTo>
                <a:lnTo>
                  <a:pt x="460082" y="43270"/>
                </a:lnTo>
                <a:lnTo>
                  <a:pt x="295725" y="43270"/>
                </a:lnTo>
                <a:lnTo>
                  <a:pt x="277260" y="69339"/>
                </a:lnTo>
                <a:lnTo>
                  <a:pt x="268031" y="87739"/>
                </a:lnTo>
                <a:lnTo>
                  <a:pt x="265273" y="107212"/>
                </a:lnTo>
                <a:lnTo>
                  <a:pt x="266107" y="133009"/>
                </a:lnTo>
                <a:lnTo>
                  <a:pt x="266181" y="135829"/>
                </a:lnTo>
                <a:lnTo>
                  <a:pt x="254970" y="186582"/>
                </a:lnTo>
                <a:lnTo>
                  <a:pt x="226311" y="227942"/>
                </a:lnTo>
                <a:lnTo>
                  <a:pt x="184325" y="255782"/>
                </a:lnTo>
                <a:lnTo>
                  <a:pt x="133134" y="265979"/>
                </a:lnTo>
                <a:close/>
              </a:path>
              <a:path w="460375" h="266065">
                <a:moveTo>
                  <a:pt x="460082" y="2713"/>
                </a:moveTo>
                <a:lnTo>
                  <a:pt x="342486" y="2713"/>
                </a:lnTo>
                <a:lnTo>
                  <a:pt x="460082" y="2694"/>
                </a:lnTo>
                <a:close/>
              </a:path>
              <a:path w="460375" h="266065">
                <a:moveTo>
                  <a:pt x="266208" y="136132"/>
                </a:moveTo>
                <a:lnTo>
                  <a:pt x="266181" y="135829"/>
                </a:lnTo>
                <a:lnTo>
                  <a:pt x="266208" y="136132"/>
                </a:lnTo>
                <a:close/>
              </a:path>
            </a:pathLst>
          </a:custGeom>
          <a:solidFill>
            <a:srgbClr val="D2D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220351" y="6591465"/>
            <a:ext cx="466090" cy="266700"/>
          </a:xfrm>
          <a:custGeom>
            <a:avLst/>
            <a:gdLst/>
            <a:ahLst/>
            <a:cxnLst/>
            <a:rect l="l" t="t" r="r" b="b"/>
            <a:pathLst>
              <a:path w="466090" h="266700">
                <a:moveTo>
                  <a:pt x="465331" y="130179"/>
                </a:moveTo>
                <a:lnTo>
                  <a:pt x="199594" y="130179"/>
                </a:lnTo>
                <a:lnTo>
                  <a:pt x="210827" y="79400"/>
                </a:lnTo>
                <a:lnTo>
                  <a:pt x="239495" y="38033"/>
                </a:lnTo>
                <a:lnTo>
                  <a:pt x="281479" y="10194"/>
                </a:lnTo>
                <a:lnTo>
                  <a:pt x="332661" y="0"/>
                </a:lnTo>
                <a:lnTo>
                  <a:pt x="374727" y="6780"/>
                </a:lnTo>
                <a:lnTo>
                  <a:pt x="411269" y="25662"/>
                </a:lnTo>
                <a:lnTo>
                  <a:pt x="440091" y="54451"/>
                </a:lnTo>
                <a:lnTo>
                  <a:pt x="458995" y="90958"/>
                </a:lnTo>
                <a:lnTo>
                  <a:pt x="465331" y="130179"/>
                </a:lnTo>
                <a:close/>
              </a:path>
              <a:path w="466090" h="266700">
                <a:moveTo>
                  <a:pt x="287723" y="266551"/>
                </a:moveTo>
                <a:lnTo>
                  <a:pt x="0" y="266551"/>
                </a:lnTo>
                <a:lnTo>
                  <a:pt x="0" y="225974"/>
                </a:lnTo>
                <a:lnTo>
                  <a:pt x="167761" y="225974"/>
                </a:lnTo>
                <a:lnTo>
                  <a:pt x="187724" y="199462"/>
                </a:lnTo>
                <a:lnTo>
                  <a:pt x="197691" y="180570"/>
                </a:lnTo>
                <a:lnTo>
                  <a:pt x="200641" y="160249"/>
                </a:lnTo>
                <a:lnTo>
                  <a:pt x="199572" y="129933"/>
                </a:lnTo>
                <a:lnTo>
                  <a:pt x="199594" y="130179"/>
                </a:lnTo>
                <a:lnTo>
                  <a:pt x="465331" y="130179"/>
                </a:lnTo>
                <a:lnTo>
                  <a:pt x="465785" y="132989"/>
                </a:lnTo>
                <a:lnTo>
                  <a:pt x="455505" y="184318"/>
                </a:lnTo>
                <a:lnTo>
                  <a:pt x="427449" y="226359"/>
                </a:lnTo>
                <a:lnTo>
                  <a:pt x="385792" y="254951"/>
                </a:lnTo>
                <a:lnTo>
                  <a:pt x="334707" y="265930"/>
                </a:lnTo>
                <a:lnTo>
                  <a:pt x="335192" y="265930"/>
                </a:lnTo>
                <a:lnTo>
                  <a:pt x="335687" y="265998"/>
                </a:lnTo>
                <a:lnTo>
                  <a:pt x="287723" y="265998"/>
                </a:lnTo>
                <a:lnTo>
                  <a:pt x="287723" y="266551"/>
                </a:lnTo>
                <a:close/>
              </a:path>
            </a:pathLst>
          </a:custGeom>
          <a:solidFill>
            <a:srgbClr val="D2D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467775" y="5695950"/>
            <a:ext cx="857150" cy="1095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3824" y="6143625"/>
            <a:ext cx="2219325" cy="638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05573" y="288766"/>
            <a:ext cx="5542452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992" y="6866303"/>
            <a:ext cx="8646160" cy="0"/>
          </a:xfrm>
          <a:custGeom>
            <a:avLst/>
            <a:gdLst/>
            <a:ahLst/>
            <a:cxnLst/>
            <a:rect l="l" t="t" r="r" b="b"/>
            <a:pathLst>
              <a:path w="8646160">
                <a:moveTo>
                  <a:pt x="0" y="0"/>
                </a:moveTo>
                <a:lnTo>
                  <a:pt x="8645552" y="0"/>
                </a:lnTo>
              </a:path>
            </a:pathLst>
          </a:custGeom>
          <a:ln w="40576">
            <a:solidFill>
              <a:srgbClr val="D2D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4610" y="6843301"/>
            <a:ext cx="460375" cy="266065"/>
          </a:xfrm>
          <a:custGeom>
            <a:avLst/>
            <a:gdLst/>
            <a:ahLst/>
            <a:cxnLst/>
            <a:rect l="l" t="t" r="r" b="b"/>
            <a:pathLst>
              <a:path w="460375" h="266065">
                <a:moveTo>
                  <a:pt x="133134" y="265979"/>
                </a:moveTo>
                <a:lnTo>
                  <a:pt x="91055" y="259199"/>
                </a:lnTo>
                <a:lnTo>
                  <a:pt x="54509" y="240321"/>
                </a:lnTo>
                <a:lnTo>
                  <a:pt x="25689" y="211535"/>
                </a:lnTo>
                <a:lnTo>
                  <a:pt x="6787" y="175034"/>
                </a:lnTo>
                <a:lnTo>
                  <a:pt x="0" y="133009"/>
                </a:lnTo>
                <a:lnTo>
                  <a:pt x="10275" y="81681"/>
                </a:lnTo>
                <a:lnTo>
                  <a:pt x="38323" y="39650"/>
                </a:lnTo>
                <a:lnTo>
                  <a:pt x="79977" y="11065"/>
                </a:lnTo>
                <a:lnTo>
                  <a:pt x="131068" y="77"/>
                </a:lnTo>
                <a:lnTo>
                  <a:pt x="130563" y="77"/>
                </a:lnTo>
                <a:lnTo>
                  <a:pt x="130069" y="0"/>
                </a:lnTo>
                <a:lnTo>
                  <a:pt x="347229" y="0"/>
                </a:lnTo>
                <a:lnTo>
                  <a:pt x="345541" y="833"/>
                </a:lnTo>
                <a:lnTo>
                  <a:pt x="344106" y="1812"/>
                </a:lnTo>
                <a:lnTo>
                  <a:pt x="342486" y="2713"/>
                </a:lnTo>
                <a:lnTo>
                  <a:pt x="460082" y="2713"/>
                </a:lnTo>
                <a:lnTo>
                  <a:pt x="460082" y="43270"/>
                </a:lnTo>
                <a:lnTo>
                  <a:pt x="295725" y="43270"/>
                </a:lnTo>
                <a:lnTo>
                  <a:pt x="277260" y="69339"/>
                </a:lnTo>
                <a:lnTo>
                  <a:pt x="268031" y="87739"/>
                </a:lnTo>
                <a:lnTo>
                  <a:pt x="265273" y="107212"/>
                </a:lnTo>
                <a:lnTo>
                  <a:pt x="266107" y="133009"/>
                </a:lnTo>
                <a:lnTo>
                  <a:pt x="266181" y="135829"/>
                </a:lnTo>
                <a:lnTo>
                  <a:pt x="254970" y="186582"/>
                </a:lnTo>
                <a:lnTo>
                  <a:pt x="226311" y="227942"/>
                </a:lnTo>
                <a:lnTo>
                  <a:pt x="184325" y="255782"/>
                </a:lnTo>
                <a:lnTo>
                  <a:pt x="133134" y="265979"/>
                </a:lnTo>
                <a:close/>
              </a:path>
              <a:path w="460375" h="266065">
                <a:moveTo>
                  <a:pt x="460082" y="2713"/>
                </a:moveTo>
                <a:lnTo>
                  <a:pt x="342486" y="2713"/>
                </a:lnTo>
                <a:lnTo>
                  <a:pt x="460082" y="2694"/>
                </a:lnTo>
                <a:close/>
              </a:path>
              <a:path w="460375" h="266065">
                <a:moveTo>
                  <a:pt x="266208" y="136132"/>
                </a:moveTo>
                <a:lnTo>
                  <a:pt x="266181" y="135829"/>
                </a:lnTo>
                <a:lnTo>
                  <a:pt x="266208" y="136132"/>
                </a:lnTo>
                <a:close/>
              </a:path>
            </a:pathLst>
          </a:custGeom>
          <a:solidFill>
            <a:srgbClr val="D2D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10826" y="6620040"/>
            <a:ext cx="466090" cy="266700"/>
          </a:xfrm>
          <a:custGeom>
            <a:avLst/>
            <a:gdLst/>
            <a:ahLst/>
            <a:cxnLst/>
            <a:rect l="l" t="t" r="r" b="b"/>
            <a:pathLst>
              <a:path w="466090" h="266700">
                <a:moveTo>
                  <a:pt x="465331" y="130179"/>
                </a:moveTo>
                <a:lnTo>
                  <a:pt x="199594" y="130179"/>
                </a:lnTo>
                <a:lnTo>
                  <a:pt x="210827" y="79400"/>
                </a:lnTo>
                <a:lnTo>
                  <a:pt x="239495" y="38033"/>
                </a:lnTo>
                <a:lnTo>
                  <a:pt x="281479" y="10194"/>
                </a:lnTo>
                <a:lnTo>
                  <a:pt x="332661" y="0"/>
                </a:lnTo>
                <a:lnTo>
                  <a:pt x="374727" y="6780"/>
                </a:lnTo>
                <a:lnTo>
                  <a:pt x="411269" y="25662"/>
                </a:lnTo>
                <a:lnTo>
                  <a:pt x="440091" y="54451"/>
                </a:lnTo>
                <a:lnTo>
                  <a:pt x="458995" y="90958"/>
                </a:lnTo>
                <a:lnTo>
                  <a:pt x="465331" y="130179"/>
                </a:lnTo>
                <a:close/>
              </a:path>
              <a:path w="466090" h="266700">
                <a:moveTo>
                  <a:pt x="287723" y="266551"/>
                </a:moveTo>
                <a:lnTo>
                  <a:pt x="0" y="266551"/>
                </a:lnTo>
                <a:lnTo>
                  <a:pt x="0" y="225974"/>
                </a:lnTo>
                <a:lnTo>
                  <a:pt x="167761" y="225974"/>
                </a:lnTo>
                <a:lnTo>
                  <a:pt x="187724" y="199462"/>
                </a:lnTo>
                <a:lnTo>
                  <a:pt x="197691" y="180570"/>
                </a:lnTo>
                <a:lnTo>
                  <a:pt x="200641" y="160249"/>
                </a:lnTo>
                <a:lnTo>
                  <a:pt x="199572" y="129933"/>
                </a:lnTo>
                <a:lnTo>
                  <a:pt x="199594" y="130179"/>
                </a:lnTo>
                <a:lnTo>
                  <a:pt x="465331" y="130179"/>
                </a:lnTo>
                <a:lnTo>
                  <a:pt x="465785" y="132989"/>
                </a:lnTo>
                <a:lnTo>
                  <a:pt x="455505" y="184318"/>
                </a:lnTo>
                <a:lnTo>
                  <a:pt x="427449" y="226359"/>
                </a:lnTo>
                <a:lnTo>
                  <a:pt x="385792" y="254951"/>
                </a:lnTo>
                <a:lnTo>
                  <a:pt x="334707" y="265930"/>
                </a:lnTo>
                <a:lnTo>
                  <a:pt x="335192" y="265930"/>
                </a:lnTo>
                <a:lnTo>
                  <a:pt x="335687" y="265998"/>
                </a:lnTo>
                <a:lnTo>
                  <a:pt x="287723" y="265998"/>
                </a:lnTo>
                <a:lnTo>
                  <a:pt x="287723" y="266551"/>
                </a:lnTo>
                <a:close/>
              </a:path>
            </a:pathLst>
          </a:custGeom>
          <a:solidFill>
            <a:srgbClr val="D2D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50" y="5734050"/>
            <a:ext cx="857150" cy="1095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21212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21212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21212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599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4992" y="6866303"/>
            <a:ext cx="8646160" cy="0"/>
          </a:xfrm>
          <a:custGeom>
            <a:avLst/>
            <a:gdLst/>
            <a:ahLst/>
            <a:cxnLst/>
            <a:rect l="l" t="t" r="r" b="b"/>
            <a:pathLst>
              <a:path w="8646160">
                <a:moveTo>
                  <a:pt x="0" y="0"/>
                </a:moveTo>
                <a:lnTo>
                  <a:pt x="8645552" y="0"/>
                </a:lnTo>
              </a:path>
            </a:pathLst>
          </a:custGeom>
          <a:ln w="40576">
            <a:solidFill>
              <a:srgbClr val="D2D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4610" y="6843301"/>
            <a:ext cx="460375" cy="266065"/>
          </a:xfrm>
          <a:custGeom>
            <a:avLst/>
            <a:gdLst/>
            <a:ahLst/>
            <a:cxnLst/>
            <a:rect l="l" t="t" r="r" b="b"/>
            <a:pathLst>
              <a:path w="460375" h="266065">
                <a:moveTo>
                  <a:pt x="133134" y="265979"/>
                </a:moveTo>
                <a:lnTo>
                  <a:pt x="91055" y="259199"/>
                </a:lnTo>
                <a:lnTo>
                  <a:pt x="54509" y="240321"/>
                </a:lnTo>
                <a:lnTo>
                  <a:pt x="25689" y="211535"/>
                </a:lnTo>
                <a:lnTo>
                  <a:pt x="6787" y="175034"/>
                </a:lnTo>
                <a:lnTo>
                  <a:pt x="0" y="133009"/>
                </a:lnTo>
                <a:lnTo>
                  <a:pt x="10275" y="81681"/>
                </a:lnTo>
                <a:lnTo>
                  <a:pt x="38323" y="39650"/>
                </a:lnTo>
                <a:lnTo>
                  <a:pt x="79977" y="11065"/>
                </a:lnTo>
                <a:lnTo>
                  <a:pt x="131068" y="77"/>
                </a:lnTo>
                <a:lnTo>
                  <a:pt x="130563" y="77"/>
                </a:lnTo>
                <a:lnTo>
                  <a:pt x="130069" y="0"/>
                </a:lnTo>
                <a:lnTo>
                  <a:pt x="347229" y="0"/>
                </a:lnTo>
                <a:lnTo>
                  <a:pt x="345541" y="833"/>
                </a:lnTo>
                <a:lnTo>
                  <a:pt x="344106" y="1812"/>
                </a:lnTo>
                <a:lnTo>
                  <a:pt x="342486" y="2713"/>
                </a:lnTo>
                <a:lnTo>
                  <a:pt x="460082" y="2713"/>
                </a:lnTo>
                <a:lnTo>
                  <a:pt x="460082" y="43270"/>
                </a:lnTo>
                <a:lnTo>
                  <a:pt x="295725" y="43270"/>
                </a:lnTo>
                <a:lnTo>
                  <a:pt x="277260" y="69339"/>
                </a:lnTo>
                <a:lnTo>
                  <a:pt x="268031" y="87739"/>
                </a:lnTo>
                <a:lnTo>
                  <a:pt x="265273" y="107212"/>
                </a:lnTo>
                <a:lnTo>
                  <a:pt x="266107" y="133009"/>
                </a:lnTo>
                <a:lnTo>
                  <a:pt x="266181" y="135829"/>
                </a:lnTo>
                <a:lnTo>
                  <a:pt x="254970" y="186582"/>
                </a:lnTo>
                <a:lnTo>
                  <a:pt x="226311" y="227942"/>
                </a:lnTo>
                <a:lnTo>
                  <a:pt x="184325" y="255782"/>
                </a:lnTo>
                <a:lnTo>
                  <a:pt x="133134" y="265979"/>
                </a:lnTo>
                <a:close/>
              </a:path>
              <a:path w="460375" h="266065">
                <a:moveTo>
                  <a:pt x="460082" y="2713"/>
                </a:moveTo>
                <a:lnTo>
                  <a:pt x="342486" y="2713"/>
                </a:lnTo>
                <a:lnTo>
                  <a:pt x="460082" y="2694"/>
                </a:lnTo>
                <a:close/>
              </a:path>
              <a:path w="460375" h="266065">
                <a:moveTo>
                  <a:pt x="266208" y="136132"/>
                </a:moveTo>
                <a:lnTo>
                  <a:pt x="266181" y="135829"/>
                </a:lnTo>
                <a:lnTo>
                  <a:pt x="266208" y="136132"/>
                </a:lnTo>
                <a:close/>
              </a:path>
            </a:pathLst>
          </a:custGeom>
          <a:solidFill>
            <a:srgbClr val="D2D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210826" y="6620040"/>
            <a:ext cx="466090" cy="266700"/>
          </a:xfrm>
          <a:custGeom>
            <a:avLst/>
            <a:gdLst/>
            <a:ahLst/>
            <a:cxnLst/>
            <a:rect l="l" t="t" r="r" b="b"/>
            <a:pathLst>
              <a:path w="466090" h="266700">
                <a:moveTo>
                  <a:pt x="465331" y="130179"/>
                </a:moveTo>
                <a:lnTo>
                  <a:pt x="199594" y="130179"/>
                </a:lnTo>
                <a:lnTo>
                  <a:pt x="210827" y="79400"/>
                </a:lnTo>
                <a:lnTo>
                  <a:pt x="239495" y="38033"/>
                </a:lnTo>
                <a:lnTo>
                  <a:pt x="281479" y="10194"/>
                </a:lnTo>
                <a:lnTo>
                  <a:pt x="332661" y="0"/>
                </a:lnTo>
                <a:lnTo>
                  <a:pt x="374727" y="6780"/>
                </a:lnTo>
                <a:lnTo>
                  <a:pt x="411269" y="25662"/>
                </a:lnTo>
                <a:lnTo>
                  <a:pt x="440091" y="54451"/>
                </a:lnTo>
                <a:lnTo>
                  <a:pt x="458995" y="90958"/>
                </a:lnTo>
                <a:lnTo>
                  <a:pt x="465331" y="130179"/>
                </a:lnTo>
                <a:close/>
              </a:path>
              <a:path w="466090" h="266700">
                <a:moveTo>
                  <a:pt x="287723" y="266551"/>
                </a:moveTo>
                <a:lnTo>
                  <a:pt x="0" y="266551"/>
                </a:lnTo>
                <a:lnTo>
                  <a:pt x="0" y="225974"/>
                </a:lnTo>
                <a:lnTo>
                  <a:pt x="167761" y="225974"/>
                </a:lnTo>
                <a:lnTo>
                  <a:pt x="187724" y="199462"/>
                </a:lnTo>
                <a:lnTo>
                  <a:pt x="197691" y="180570"/>
                </a:lnTo>
                <a:lnTo>
                  <a:pt x="200641" y="160249"/>
                </a:lnTo>
                <a:lnTo>
                  <a:pt x="199572" y="129933"/>
                </a:lnTo>
                <a:lnTo>
                  <a:pt x="199594" y="130179"/>
                </a:lnTo>
                <a:lnTo>
                  <a:pt x="465331" y="130179"/>
                </a:lnTo>
                <a:lnTo>
                  <a:pt x="465785" y="132989"/>
                </a:lnTo>
                <a:lnTo>
                  <a:pt x="455505" y="184318"/>
                </a:lnTo>
                <a:lnTo>
                  <a:pt x="427449" y="226359"/>
                </a:lnTo>
                <a:lnTo>
                  <a:pt x="385792" y="254951"/>
                </a:lnTo>
                <a:lnTo>
                  <a:pt x="334707" y="265930"/>
                </a:lnTo>
                <a:lnTo>
                  <a:pt x="335192" y="265930"/>
                </a:lnTo>
                <a:lnTo>
                  <a:pt x="335687" y="265998"/>
                </a:lnTo>
                <a:lnTo>
                  <a:pt x="287723" y="265998"/>
                </a:lnTo>
                <a:lnTo>
                  <a:pt x="287723" y="266551"/>
                </a:lnTo>
                <a:close/>
              </a:path>
            </a:pathLst>
          </a:custGeom>
          <a:solidFill>
            <a:srgbClr val="D2D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458250" y="5734050"/>
            <a:ext cx="857150" cy="1095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3824" y="6143625"/>
            <a:ext cx="2219325" cy="638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21212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84517" y="6837728"/>
            <a:ext cx="8646160" cy="0"/>
          </a:xfrm>
          <a:custGeom>
            <a:avLst/>
            <a:gdLst/>
            <a:ahLst/>
            <a:cxnLst/>
            <a:rect l="l" t="t" r="r" b="b"/>
            <a:pathLst>
              <a:path w="8646160">
                <a:moveTo>
                  <a:pt x="0" y="0"/>
                </a:moveTo>
                <a:lnTo>
                  <a:pt x="8645552" y="0"/>
                </a:lnTo>
              </a:path>
            </a:pathLst>
          </a:custGeom>
          <a:ln w="40576">
            <a:solidFill>
              <a:srgbClr val="D2D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4135" y="6814726"/>
            <a:ext cx="460375" cy="266065"/>
          </a:xfrm>
          <a:custGeom>
            <a:avLst/>
            <a:gdLst/>
            <a:ahLst/>
            <a:cxnLst/>
            <a:rect l="l" t="t" r="r" b="b"/>
            <a:pathLst>
              <a:path w="460375" h="266065">
                <a:moveTo>
                  <a:pt x="133134" y="265979"/>
                </a:moveTo>
                <a:lnTo>
                  <a:pt x="91055" y="259199"/>
                </a:lnTo>
                <a:lnTo>
                  <a:pt x="54509" y="240321"/>
                </a:lnTo>
                <a:lnTo>
                  <a:pt x="25689" y="211535"/>
                </a:lnTo>
                <a:lnTo>
                  <a:pt x="6787" y="175034"/>
                </a:lnTo>
                <a:lnTo>
                  <a:pt x="0" y="133009"/>
                </a:lnTo>
                <a:lnTo>
                  <a:pt x="10275" y="81681"/>
                </a:lnTo>
                <a:lnTo>
                  <a:pt x="38323" y="39650"/>
                </a:lnTo>
                <a:lnTo>
                  <a:pt x="79977" y="11065"/>
                </a:lnTo>
                <a:lnTo>
                  <a:pt x="131068" y="77"/>
                </a:lnTo>
                <a:lnTo>
                  <a:pt x="130563" y="77"/>
                </a:lnTo>
                <a:lnTo>
                  <a:pt x="130069" y="0"/>
                </a:lnTo>
                <a:lnTo>
                  <a:pt x="347229" y="0"/>
                </a:lnTo>
                <a:lnTo>
                  <a:pt x="345541" y="833"/>
                </a:lnTo>
                <a:lnTo>
                  <a:pt x="344106" y="1812"/>
                </a:lnTo>
                <a:lnTo>
                  <a:pt x="342486" y="2713"/>
                </a:lnTo>
                <a:lnTo>
                  <a:pt x="460082" y="2713"/>
                </a:lnTo>
                <a:lnTo>
                  <a:pt x="460082" y="43270"/>
                </a:lnTo>
                <a:lnTo>
                  <a:pt x="295725" y="43270"/>
                </a:lnTo>
                <a:lnTo>
                  <a:pt x="277260" y="69339"/>
                </a:lnTo>
                <a:lnTo>
                  <a:pt x="268031" y="87739"/>
                </a:lnTo>
                <a:lnTo>
                  <a:pt x="265273" y="107212"/>
                </a:lnTo>
                <a:lnTo>
                  <a:pt x="266107" y="133009"/>
                </a:lnTo>
                <a:lnTo>
                  <a:pt x="266181" y="135829"/>
                </a:lnTo>
                <a:lnTo>
                  <a:pt x="254970" y="186582"/>
                </a:lnTo>
                <a:lnTo>
                  <a:pt x="226311" y="227942"/>
                </a:lnTo>
                <a:lnTo>
                  <a:pt x="184325" y="255782"/>
                </a:lnTo>
                <a:lnTo>
                  <a:pt x="133134" y="265979"/>
                </a:lnTo>
                <a:close/>
              </a:path>
              <a:path w="460375" h="266065">
                <a:moveTo>
                  <a:pt x="460082" y="2713"/>
                </a:moveTo>
                <a:lnTo>
                  <a:pt x="342486" y="2713"/>
                </a:lnTo>
                <a:lnTo>
                  <a:pt x="460082" y="2694"/>
                </a:lnTo>
                <a:close/>
              </a:path>
              <a:path w="460375" h="266065">
                <a:moveTo>
                  <a:pt x="266208" y="136132"/>
                </a:moveTo>
                <a:lnTo>
                  <a:pt x="266181" y="135829"/>
                </a:lnTo>
                <a:lnTo>
                  <a:pt x="266208" y="136132"/>
                </a:lnTo>
                <a:close/>
              </a:path>
            </a:pathLst>
          </a:custGeom>
          <a:solidFill>
            <a:srgbClr val="D2D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20351" y="6591465"/>
            <a:ext cx="466090" cy="266700"/>
          </a:xfrm>
          <a:custGeom>
            <a:avLst/>
            <a:gdLst/>
            <a:ahLst/>
            <a:cxnLst/>
            <a:rect l="l" t="t" r="r" b="b"/>
            <a:pathLst>
              <a:path w="466090" h="266700">
                <a:moveTo>
                  <a:pt x="465331" y="130179"/>
                </a:moveTo>
                <a:lnTo>
                  <a:pt x="199594" y="130179"/>
                </a:lnTo>
                <a:lnTo>
                  <a:pt x="210827" y="79400"/>
                </a:lnTo>
                <a:lnTo>
                  <a:pt x="239495" y="38033"/>
                </a:lnTo>
                <a:lnTo>
                  <a:pt x="281479" y="10194"/>
                </a:lnTo>
                <a:lnTo>
                  <a:pt x="332661" y="0"/>
                </a:lnTo>
                <a:lnTo>
                  <a:pt x="374727" y="6780"/>
                </a:lnTo>
                <a:lnTo>
                  <a:pt x="411269" y="25662"/>
                </a:lnTo>
                <a:lnTo>
                  <a:pt x="440091" y="54451"/>
                </a:lnTo>
                <a:lnTo>
                  <a:pt x="458995" y="90958"/>
                </a:lnTo>
                <a:lnTo>
                  <a:pt x="465331" y="130179"/>
                </a:lnTo>
                <a:close/>
              </a:path>
              <a:path w="466090" h="266700">
                <a:moveTo>
                  <a:pt x="287723" y="266551"/>
                </a:moveTo>
                <a:lnTo>
                  <a:pt x="0" y="266551"/>
                </a:lnTo>
                <a:lnTo>
                  <a:pt x="0" y="225974"/>
                </a:lnTo>
                <a:lnTo>
                  <a:pt x="167761" y="225974"/>
                </a:lnTo>
                <a:lnTo>
                  <a:pt x="187724" y="199462"/>
                </a:lnTo>
                <a:lnTo>
                  <a:pt x="197691" y="180570"/>
                </a:lnTo>
                <a:lnTo>
                  <a:pt x="200641" y="160249"/>
                </a:lnTo>
                <a:lnTo>
                  <a:pt x="199572" y="129933"/>
                </a:lnTo>
                <a:lnTo>
                  <a:pt x="199594" y="130179"/>
                </a:lnTo>
                <a:lnTo>
                  <a:pt x="465331" y="130179"/>
                </a:lnTo>
                <a:lnTo>
                  <a:pt x="465785" y="132989"/>
                </a:lnTo>
                <a:lnTo>
                  <a:pt x="455505" y="184318"/>
                </a:lnTo>
                <a:lnTo>
                  <a:pt x="427449" y="226359"/>
                </a:lnTo>
                <a:lnTo>
                  <a:pt x="385792" y="254951"/>
                </a:lnTo>
                <a:lnTo>
                  <a:pt x="334707" y="265930"/>
                </a:lnTo>
                <a:lnTo>
                  <a:pt x="335192" y="265930"/>
                </a:lnTo>
                <a:lnTo>
                  <a:pt x="335687" y="265998"/>
                </a:lnTo>
                <a:lnTo>
                  <a:pt x="287723" y="265998"/>
                </a:lnTo>
                <a:lnTo>
                  <a:pt x="287723" y="266551"/>
                </a:lnTo>
                <a:close/>
              </a:path>
            </a:pathLst>
          </a:custGeom>
          <a:solidFill>
            <a:srgbClr val="D2D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67775" y="5695950"/>
            <a:ext cx="857150" cy="1095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5228" y="117316"/>
            <a:ext cx="3890009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21212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2811" y="2656871"/>
            <a:ext cx="8107976" cy="1970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21212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ll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pbest.e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azioeuropa.it/band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1" y="609600"/>
            <a:ext cx="218169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1175" dirty="0" smtClean="0">
                <a:solidFill>
                  <a:srgbClr val="457A2E"/>
                </a:solidFill>
                <a:latin typeface="Lucida Calligraphy" panose="03010101010101010101" pitchFamily="66" charset="0"/>
                <a:cs typeface="Calibri"/>
              </a:rPr>
              <a:t>W</a:t>
            </a:r>
            <a:r>
              <a:rPr lang="it-IT" sz="9600" b="1" spc="-1450" dirty="0">
                <a:solidFill>
                  <a:srgbClr val="457A2E"/>
                </a:solidFill>
                <a:latin typeface="Lucida Calligraphy" panose="03010101010101010101" pitchFamily="66" charset="0"/>
                <a:cs typeface="Calibri"/>
              </a:rPr>
              <a:t>2</a:t>
            </a:r>
            <a:endParaRPr sz="9600" dirty="0">
              <a:latin typeface="Lucida Calligraphy" panose="03010101010101010101" pitchFamily="66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22811" y="2286000"/>
            <a:ext cx="8107976" cy="1802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340" marR="5080" algn="ctr">
              <a:lnSpc>
                <a:spcPct val="116100"/>
              </a:lnSpc>
              <a:spcBef>
                <a:spcPts val="90"/>
              </a:spcBef>
            </a:pPr>
            <a:r>
              <a:rPr lang="it-IT" spc="275" dirty="0" smtClean="0">
                <a:latin typeface="Baskerville Old Face" panose="02020602080505020303" pitchFamily="18" charset="0"/>
              </a:rPr>
              <a:t>Le risorse per l’ambiente</a:t>
            </a:r>
            <a:endParaRPr spc="300" dirty="0">
              <a:latin typeface="Baskerville Old Face" panose="02020602080505020303" pitchFamily="18" charset="0"/>
            </a:endParaRPr>
          </a:p>
          <a:p>
            <a:pPr marL="40640" marR="12700" algn="ctr">
              <a:lnSpc>
                <a:spcPct val="100000"/>
              </a:lnSpc>
              <a:spcBef>
                <a:spcPts val="735"/>
              </a:spcBef>
            </a:pPr>
            <a:r>
              <a:rPr lang="it-IT" sz="2800" spc="90" dirty="0" smtClean="0">
                <a:latin typeface="+mj-lt"/>
              </a:rPr>
              <a:t>Panoramica su incentivi, finanziamenti e </a:t>
            </a:r>
          </a:p>
          <a:p>
            <a:pPr marL="40640" marR="12700" algn="ctr">
              <a:lnSpc>
                <a:spcPct val="100000"/>
              </a:lnSpc>
              <a:spcBef>
                <a:spcPts val="735"/>
              </a:spcBef>
            </a:pPr>
            <a:r>
              <a:rPr lang="it-IT" sz="2800" spc="90" dirty="0" smtClean="0">
                <a:latin typeface="+mj-lt"/>
              </a:rPr>
              <a:t>altri strumenti per i progetti verdi</a:t>
            </a:r>
            <a:endParaRPr sz="2800" dirty="0"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4324" y="621030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sellaDiTesto 4"/>
          <p:cNvSpPr txBox="1"/>
          <p:nvPr/>
        </p:nvSpPr>
        <p:spPr>
          <a:xfrm>
            <a:off x="2286000" y="4800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Massimo Zortea e </a:t>
            </a:r>
            <a:r>
              <a:rPr lang="it-IT" sz="2400" dirty="0" err="1" smtClean="0"/>
              <a:t>Mariasilvia</a:t>
            </a:r>
            <a:r>
              <a:rPr lang="it-IT" sz="2400" dirty="0" smtClean="0"/>
              <a:t> Cosma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05000" y="532953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25 ottobre 2017 </a:t>
            </a:r>
            <a:endParaRPr lang="it-IT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838200" y="1447800"/>
            <a:ext cx="8305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6600"/>
              </a:buClr>
              <a:buFont typeface="+mj-lt"/>
              <a:buAutoNum type="romanUcPeriod"/>
            </a:pPr>
            <a:r>
              <a:rPr lang="it-IT" sz="2500" dirty="0" smtClean="0"/>
              <a:t>Pregi e difetti delle risorse umane ambientali</a:t>
            </a:r>
          </a:p>
          <a:p>
            <a:pPr marL="514350" indent="-514350">
              <a:buClr>
                <a:srgbClr val="006600"/>
              </a:buClr>
              <a:buFont typeface="+mj-lt"/>
              <a:buAutoNum type="romanUcPeriod"/>
            </a:pPr>
            <a:endParaRPr lang="it-IT" sz="2500" dirty="0"/>
          </a:p>
          <a:p>
            <a:pPr marL="514350" indent="-514350">
              <a:buClr>
                <a:srgbClr val="006600"/>
              </a:buClr>
              <a:buFont typeface="+mj-lt"/>
              <a:buAutoNum type="romanUcPeriod"/>
            </a:pPr>
            <a:r>
              <a:rPr lang="it-IT" sz="2500" dirty="0" smtClean="0"/>
              <a:t>Tipologie di risorse umane: professionalità vecchie e nuove</a:t>
            </a:r>
          </a:p>
          <a:p>
            <a:pPr marL="514350" indent="-514350">
              <a:buClr>
                <a:srgbClr val="006600"/>
              </a:buClr>
              <a:buFont typeface="+mj-lt"/>
              <a:buAutoNum type="romanUcPeriod"/>
            </a:pPr>
            <a:endParaRPr lang="it-IT" sz="2500" dirty="0"/>
          </a:p>
          <a:p>
            <a:pPr marL="514350" indent="-514350">
              <a:buClr>
                <a:srgbClr val="006600"/>
              </a:buClr>
              <a:buFont typeface="+mj-lt"/>
              <a:buAutoNum type="romanUcPeriod"/>
            </a:pPr>
            <a:r>
              <a:rPr lang="it-IT" sz="2500" dirty="0" smtClean="0"/>
              <a:t>Forme di accesso e di impiego</a:t>
            </a:r>
          </a:p>
          <a:p>
            <a:pPr marL="514350" indent="-514350">
              <a:buClr>
                <a:srgbClr val="006600"/>
              </a:buClr>
              <a:buFont typeface="+mj-lt"/>
              <a:buAutoNum type="romanUcPeriod"/>
            </a:pPr>
            <a:endParaRPr lang="it-IT" sz="2500" dirty="0"/>
          </a:p>
          <a:p>
            <a:pPr marL="514350" indent="-514350">
              <a:buClr>
                <a:srgbClr val="006600"/>
              </a:buClr>
              <a:buFont typeface="+mj-lt"/>
              <a:buAutoNum type="romanUcPeriod"/>
            </a:pPr>
            <a:r>
              <a:rPr lang="it-IT" sz="2500" dirty="0" smtClean="0"/>
              <a:t>Costruire e mantenere una risorsa umana</a:t>
            </a:r>
            <a:endParaRPr lang="it-IT" sz="2500" dirty="0"/>
          </a:p>
        </p:txBody>
      </p:sp>
      <p:pic>
        <p:nvPicPr>
          <p:cNvPr id="1026" name="Picture 2" descr="Risultati immagini per risorse um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3048000" cy="150495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4800600" y="4343400"/>
            <a:ext cx="0" cy="53340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457200" y="559713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4. LE RISORSE AMBIENTALI: UMANE</a:t>
            </a:r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41498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5800" y="2310348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600"/>
                </a:solidFill>
              </a:rPr>
              <a:t>Pregi</a:t>
            </a:r>
          </a:p>
          <a:p>
            <a:pPr algn="ctr"/>
            <a:r>
              <a:rPr lang="it-IT" sz="2400" dirty="0"/>
              <a:t>- elevata qualificazione professionale</a:t>
            </a:r>
          </a:p>
          <a:p>
            <a:pPr algn="ctr"/>
            <a:r>
              <a:rPr lang="it-IT" sz="2400" dirty="0"/>
              <a:t>- profonde motivazioni e valori</a:t>
            </a:r>
          </a:p>
          <a:p>
            <a:pPr algn="ctr"/>
            <a:r>
              <a:rPr lang="it-IT" sz="2400" dirty="0"/>
              <a:t>- background e visione globale</a:t>
            </a:r>
          </a:p>
          <a:p>
            <a:pPr algn="ctr"/>
            <a:endParaRPr lang="it-IT" sz="2400" dirty="0" smtClean="0">
              <a:solidFill>
                <a:srgbClr val="993300"/>
              </a:solidFill>
            </a:endParaRPr>
          </a:p>
          <a:p>
            <a:pPr algn="ctr"/>
            <a:endParaRPr lang="it-IT" sz="2400" dirty="0">
              <a:solidFill>
                <a:srgbClr val="993300"/>
              </a:solidFill>
            </a:endParaRPr>
          </a:p>
          <a:p>
            <a:pPr algn="ctr"/>
            <a:r>
              <a:rPr lang="it-IT" sz="2400" b="1" dirty="0">
                <a:solidFill>
                  <a:srgbClr val="006600"/>
                </a:solidFill>
              </a:rPr>
              <a:t>Difetti</a:t>
            </a:r>
          </a:p>
          <a:p>
            <a:pPr algn="ctr"/>
            <a:r>
              <a:rPr lang="it-IT" sz="2400" dirty="0"/>
              <a:t>- settorializzazione e tecnicismo marcati</a:t>
            </a:r>
          </a:p>
          <a:p>
            <a:pPr algn="ctr"/>
            <a:r>
              <a:rPr lang="it-IT" sz="2400" dirty="0"/>
              <a:t>- fungibilità scarsa</a:t>
            </a:r>
          </a:p>
          <a:p>
            <a:pPr algn="ctr"/>
            <a:r>
              <a:rPr lang="it-IT" sz="2400" dirty="0"/>
              <a:t>- costi mediamente elevati</a:t>
            </a:r>
          </a:p>
        </p:txBody>
      </p:sp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915400" cy="1723549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4. LE RISORSE AMBIENTALI: UMANE</a:t>
            </a:r>
            <a:br>
              <a:rPr lang="it-IT" sz="2800" b="1" spc="85" dirty="0" smtClean="0">
                <a:solidFill>
                  <a:srgbClr val="008000"/>
                </a:solidFill>
                <a:latin typeface="+mj-lt"/>
              </a:rPr>
            </a:br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/>
            </a:r>
            <a:br>
              <a:rPr lang="it-IT" sz="2800" b="1" spc="85" dirty="0" smtClean="0">
                <a:solidFill>
                  <a:srgbClr val="008000"/>
                </a:solidFill>
                <a:latin typeface="+mj-lt"/>
              </a:rPr>
            </a:br>
            <a:r>
              <a:rPr lang="it-IT" sz="2800" b="1" dirty="0" smtClean="0">
                <a:solidFill>
                  <a:srgbClr val="92D050"/>
                </a:solidFill>
                <a:latin typeface="+mn-lt"/>
              </a:rPr>
              <a:t>Pregi </a:t>
            </a:r>
            <a:r>
              <a:rPr lang="it-IT" sz="2800" b="1" dirty="0">
                <a:solidFill>
                  <a:srgbClr val="92D050"/>
                </a:solidFill>
                <a:latin typeface="+mn-lt"/>
              </a:rPr>
              <a:t>e difetti delle risorse umane ambientali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127406"/>
            <a:ext cx="533399" cy="6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373405"/>
            <a:ext cx="533399" cy="5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300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915400" cy="1277273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4. LE RISORSE AMBIENTALI: UMANE</a:t>
            </a:r>
            <a:br>
              <a:rPr lang="it-IT" sz="2800" b="1" spc="85" dirty="0" smtClean="0">
                <a:solidFill>
                  <a:srgbClr val="008000"/>
                </a:solidFill>
                <a:latin typeface="+mj-lt"/>
              </a:rPr>
            </a:br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/>
            </a:r>
            <a:br>
              <a:rPr lang="it-IT" sz="2800" b="1" spc="85" dirty="0" smtClean="0">
                <a:solidFill>
                  <a:srgbClr val="008000"/>
                </a:solidFill>
                <a:latin typeface="+mj-lt"/>
              </a:rPr>
            </a:br>
            <a:r>
              <a:rPr lang="it-IT" sz="2700" b="1" spc="85" dirty="0" smtClean="0">
                <a:solidFill>
                  <a:srgbClr val="92D050"/>
                </a:solidFill>
                <a:latin typeface="+mn-lt"/>
              </a:rPr>
              <a:t>II. </a:t>
            </a:r>
            <a:r>
              <a:rPr lang="it-IT" sz="2700" b="1" dirty="0">
                <a:solidFill>
                  <a:srgbClr val="92D050"/>
                </a:solidFill>
                <a:latin typeface="+mn-lt"/>
              </a:rPr>
              <a:t>Tipologie di risorse </a:t>
            </a:r>
            <a:r>
              <a:rPr lang="it-IT" sz="2700" b="1" dirty="0" smtClean="0">
                <a:solidFill>
                  <a:srgbClr val="92D050"/>
                </a:solidFill>
                <a:latin typeface="+mn-lt"/>
              </a:rPr>
              <a:t>umane: professionalità vecchie e nuove</a:t>
            </a:r>
            <a:endParaRPr lang="it-IT" sz="2800" dirty="0"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53200" y="2057400"/>
            <a:ext cx="2215836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6600"/>
                </a:solidFill>
              </a:rPr>
              <a:t>SUSTAINABILITY EXECUTIVE</a:t>
            </a:r>
            <a:endParaRPr lang="it-IT" dirty="0">
              <a:solidFill>
                <a:srgbClr val="00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2215836" cy="2878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200400"/>
            <a:ext cx="6248401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reccia angolare in su 5"/>
          <p:cNvSpPr/>
          <p:nvPr/>
        </p:nvSpPr>
        <p:spPr>
          <a:xfrm rot="5400000">
            <a:off x="1981200" y="4724400"/>
            <a:ext cx="762000" cy="685800"/>
          </a:xfrm>
          <a:prstGeom prst="bentUpArrow">
            <a:avLst/>
          </a:prstGeom>
          <a:solidFill>
            <a:srgbClr val="0066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895600" y="5067300"/>
            <a:ext cx="2971800" cy="64633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6600"/>
                </a:solidFill>
              </a:rPr>
              <a:t>www.greenbiz.com/executive-network</a:t>
            </a:r>
          </a:p>
        </p:txBody>
      </p:sp>
    </p:spTree>
    <p:extLst>
      <p:ext uri="{BB962C8B-B14F-4D97-AF65-F5344CB8AC3E}">
        <p14:creationId xmlns:p14="http://schemas.microsoft.com/office/powerpoint/2010/main" val="25557785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915400" cy="2154436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4. LE RISORSE AMBIENTALI: UMANE</a:t>
            </a:r>
            <a:br>
              <a:rPr lang="it-IT" sz="2800" b="1" spc="85" dirty="0" smtClean="0">
                <a:solidFill>
                  <a:srgbClr val="008000"/>
                </a:solidFill>
                <a:latin typeface="+mj-lt"/>
              </a:rPr>
            </a:br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/>
            </a:r>
            <a:br>
              <a:rPr lang="it-IT" sz="2800" b="1" spc="85" dirty="0" smtClean="0">
                <a:solidFill>
                  <a:srgbClr val="008000"/>
                </a:solidFill>
                <a:latin typeface="+mj-lt"/>
              </a:rPr>
            </a:br>
            <a:r>
              <a:rPr lang="it-IT" sz="2800" b="1" spc="85" dirty="0" smtClean="0">
                <a:solidFill>
                  <a:srgbClr val="92D050"/>
                </a:solidFill>
                <a:latin typeface="+mn-lt"/>
              </a:rPr>
              <a:t>III. </a:t>
            </a:r>
            <a:r>
              <a:rPr lang="it-IT" sz="2800" b="1" dirty="0" smtClean="0">
                <a:solidFill>
                  <a:srgbClr val="92D050"/>
                </a:solidFill>
                <a:latin typeface="+mn-lt"/>
              </a:rPr>
              <a:t>Forme di accesso e di impiego</a:t>
            </a:r>
            <a:r>
              <a:rPr lang="it-IT" sz="2800" dirty="0">
                <a:latin typeface="+mn-lt"/>
              </a:rPr>
              <a:t/>
            </a:r>
            <a:br>
              <a:rPr lang="it-IT" sz="2800" dirty="0">
                <a:latin typeface="+mn-lt"/>
              </a:rPr>
            </a:br>
            <a:r>
              <a:rPr lang="it-IT" sz="2800" dirty="0"/>
              <a:t/>
            </a:r>
            <a:br>
              <a:rPr lang="it-IT" sz="2800" dirty="0"/>
            </a:br>
            <a:endParaRPr lang="it-IT" sz="2800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62200" y="2706231"/>
            <a:ext cx="4876800" cy="224676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sz="2800" dirty="0" smtClean="0"/>
              <a:t>Diretto/indiretto </a:t>
            </a:r>
          </a:p>
          <a:p>
            <a:pPr marL="342900" indent="-34290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it-IT" sz="2800" dirty="0" smtClean="0"/>
          </a:p>
          <a:p>
            <a:pPr marL="342900" indent="-34290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sz="2800" dirty="0"/>
              <a:t>I</a:t>
            </a:r>
            <a:r>
              <a:rPr lang="it-IT" sz="2800" dirty="0" smtClean="0"/>
              <a:t>nterno/esterno </a:t>
            </a:r>
          </a:p>
          <a:p>
            <a:pPr marL="342900" indent="-34290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it-IT" sz="2800" dirty="0" smtClean="0"/>
          </a:p>
          <a:p>
            <a:pPr marL="342900" indent="-34290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sz="2800" dirty="0"/>
              <a:t>O</a:t>
            </a:r>
            <a:r>
              <a:rPr lang="it-IT" sz="2800" dirty="0" smtClean="0"/>
              <a:t>utsourcing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1983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a destra 5"/>
          <p:cNvSpPr/>
          <p:nvPr/>
        </p:nvSpPr>
        <p:spPr>
          <a:xfrm rot="4571090">
            <a:off x="5648036" y="3385395"/>
            <a:ext cx="4237018" cy="685800"/>
          </a:xfrm>
          <a:prstGeom prst="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915400" cy="1723549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4. LE RISORSE AMBIENTALI: UMANE</a:t>
            </a:r>
            <a:br>
              <a:rPr lang="it-IT" sz="2800" b="1" spc="85" dirty="0" smtClean="0">
                <a:solidFill>
                  <a:srgbClr val="008000"/>
                </a:solidFill>
                <a:latin typeface="+mj-lt"/>
              </a:rPr>
            </a:br>
            <a:r>
              <a:rPr lang="it-IT" sz="2800" b="1" spc="85" dirty="0" smtClean="0">
                <a:solidFill>
                  <a:srgbClr val="92D050"/>
                </a:solidFill>
                <a:latin typeface="+mn-lt"/>
              </a:rPr>
              <a:t>IV. </a:t>
            </a:r>
            <a:r>
              <a:rPr lang="it-IT" sz="2800" b="1" dirty="0" smtClean="0">
                <a:solidFill>
                  <a:srgbClr val="92D050"/>
                </a:solidFill>
                <a:latin typeface="+mn-lt"/>
              </a:rPr>
              <a:t>Costruire e mantenere la risorsa umana</a:t>
            </a:r>
            <a:r>
              <a:rPr lang="it-IT" sz="2800" dirty="0">
                <a:latin typeface="+mn-lt"/>
              </a:rPr>
              <a:t/>
            </a:r>
            <a:br>
              <a:rPr lang="it-IT" sz="2800" dirty="0">
                <a:latin typeface="+mn-lt"/>
              </a:rPr>
            </a:br>
            <a:r>
              <a:rPr lang="it-IT" sz="2800" dirty="0"/>
              <a:t/>
            </a:r>
            <a:br>
              <a:rPr lang="it-IT" sz="2800" dirty="0"/>
            </a:br>
            <a:endParaRPr lang="it-IT" sz="2800" dirty="0">
              <a:latin typeface="+mj-lt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191289519"/>
              </p:ext>
            </p:extLst>
          </p:nvPr>
        </p:nvGraphicFramePr>
        <p:xfrm>
          <a:off x="1270000" y="1761067"/>
          <a:ext cx="6502400" cy="433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/>
          <p:cNvSpPr txBox="1"/>
          <p:nvPr/>
        </p:nvSpPr>
        <p:spPr>
          <a:xfrm rot="4539531">
            <a:off x="5913460" y="3717220"/>
            <a:ext cx="38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Processo graduale ma costante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4830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533400" y="559713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4. LE RISORSE AMBIENTALI: FINANZIARIE</a:t>
            </a:r>
            <a:endParaRPr lang="it-IT" sz="2800" dirty="0"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47800" y="1676400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92D050"/>
              </a:buClr>
              <a:buFont typeface="+mj-lt"/>
              <a:buAutoNum type="arabicParenR"/>
            </a:pPr>
            <a:endParaRPr lang="it-IT" sz="2400" dirty="0"/>
          </a:p>
          <a:p>
            <a:pPr marL="457200" indent="-457200">
              <a:lnSpc>
                <a:spcPct val="200000"/>
              </a:lnSpc>
              <a:buClr>
                <a:srgbClr val="92D050"/>
              </a:buClr>
              <a:buFont typeface="+mj-lt"/>
              <a:buAutoNum type="arabicParenR"/>
            </a:pPr>
            <a:r>
              <a:rPr lang="it-IT" sz="2400" dirty="0"/>
              <a:t>C</a:t>
            </a:r>
            <a:r>
              <a:rPr lang="it-IT" sz="2400" dirty="0" smtClean="0"/>
              <a:t>lassificazioni                      1.1 per provenienza</a:t>
            </a:r>
          </a:p>
          <a:p>
            <a:pPr>
              <a:lnSpc>
                <a:spcPct val="200000"/>
              </a:lnSpc>
              <a:buClr>
                <a:srgbClr val="92D050"/>
              </a:buClr>
            </a:pPr>
            <a:r>
              <a:rPr lang="it-IT" sz="2400" dirty="0" smtClean="0"/>
              <a:t>                                                      1.2 per contenuto</a:t>
            </a:r>
            <a:endParaRPr lang="it-IT" sz="2400" dirty="0"/>
          </a:p>
          <a:p>
            <a:pPr marL="457200" indent="-457200">
              <a:lnSpc>
                <a:spcPct val="200000"/>
              </a:lnSpc>
              <a:buClr>
                <a:srgbClr val="92D050"/>
              </a:buClr>
              <a:buFont typeface="+mj-lt"/>
              <a:buAutoNum type="arabicParenR" startAt="2"/>
            </a:pPr>
            <a:r>
              <a:rPr lang="it-IT" sz="2400" dirty="0"/>
              <a:t>P</a:t>
            </a:r>
            <a:r>
              <a:rPr lang="it-IT" sz="2400" dirty="0" smtClean="0"/>
              <a:t>rima </a:t>
            </a:r>
            <a:r>
              <a:rPr lang="it-IT" sz="2400" dirty="0"/>
              <a:t>risorsa: risparmio di risorse </a:t>
            </a:r>
          </a:p>
          <a:p>
            <a:pPr marL="457200" indent="-457200">
              <a:lnSpc>
                <a:spcPct val="200000"/>
              </a:lnSpc>
              <a:buClr>
                <a:srgbClr val="92D050"/>
              </a:buClr>
              <a:buFont typeface="+mj-lt"/>
              <a:buAutoNum type="arabicParenR" startAt="2"/>
            </a:pPr>
            <a:r>
              <a:rPr lang="it-IT" sz="2400" dirty="0"/>
              <a:t>P</a:t>
            </a:r>
            <a:r>
              <a:rPr lang="it-IT" sz="2400" dirty="0" smtClean="0"/>
              <a:t>anoramica </a:t>
            </a:r>
            <a:r>
              <a:rPr lang="it-IT" sz="2400" dirty="0"/>
              <a:t>sintetica su principali strumenti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667000" y="1066800"/>
            <a:ext cx="4444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92D050"/>
                </a:solidFill>
              </a:rPr>
              <a:t>Classificazione e panoramica</a:t>
            </a:r>
            <a:endParaRPr lang="it-IT" sz="2800" dirty="0"/>
          </a:p>
        </p:txBody>
      </p:sp>
      <p:sp>
        <p:nvSpPr>
          <p:cNvPr id="6" name="Freccia a destra 5"/>
          <p:cNvSpPr/>
          <p:nvPr/>
        </p:nvSpPr>
        <p:spPr>
          <a:xfrm>
            <a:off x="3962400" y="2819400"/>
            <a:ext cx="926875" cy="304800"/>
          </a:xfrm>
          <a:prstGeom prst="rightArrow">
            <a:avLst/>
          </a:prstGeom>
          <a:solidFill>
            <a:srgbClr val="0066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444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533400" y="559713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4. LE RISORSE AMBIENTALI: FINANZIARIE</a:t>
            </a:r>
            <a:endParaRPr lang="it-IT" sz="2800" dirty="0"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02162" y="1066800"/>
            <a:ext cx="5374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92D050"/>
                </a:solidFill>
              </a:rPr>
              <a:t>1.1 Classificazione per provenienza</a:t>
            </a:r>
            <a:endParaRPr lang="it-IT" sz="2800" dirty="0"/>
          </a:p>
        </p:txBody>
      </p:sp>
      <p:sp>
        <p:nvSpPr>
          <p:cNvPr id="2" name="Rettangolo 1"/>
          <p:cNvSpPr/>
          <p:nvPr/>
        </p:nvSpPr>
        <p:spPr>
          <a:xfrm>
            <a:off x="2438400" y="3057436"/>
            <a:ext cx="4876800" cy="25569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sz="2800" dirty="0" smtClean="0"/>
              <a:t>Risorse </a:t>
            </a:r>
            <a:r>
              <a:rPr lang="it-IT" sz="2800" dirty="0"/>
              <a:t>pubbliche / private </a:t>
            </a:r>
          </a:p>
          <a:p>
            <a:pPr marL="342900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sz="2800" dirty="0"/>
              <a:t>D</a:t>
            </a:r>
            <a:r>
              <a:rPr lang="it-IT" sz="2800" dirty="0" smtClean="0"/>
              <a:t>irette </a:t>
            </a:r>
            <a:r>
              <a:rPr lang="it-IT" sz="2800" dirty="0"/>
              <a:t>/ indirette </a:t>
            </a:r>
          </a:p>
          <a:p>
            <a:pPr marL="342900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sz="2800" dirty="0"/>
              <a:t>N</a:t>
            </a:r>
            <a:r>
              <a:rPr lang="it-IT" sz="2800" dirty="0" smtClean="0"/>
              <a:t>azionali </a:t>
            </a:r>
            <a:r>
              <a:rPr lang="it-IT" sz="2800" dirty="0"/>
              <a:t>/ internazionali 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4495800" y="1828800"/>
            <a:ext cx="609600" cy="914400"/>
          </a:xfrm>
          <a:prstGeom prst="downArrow">
            <a:avLst/>
          </a:prstGeom>
          <a:solidFill>
            <a:srgbClr val="0066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207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381000" y="559713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4. LE RISORSE AMBIENTALI: FINANZIARIE</a:t>
            </a:r>
            <a:endParaRPr lang="it-IT" sz="2800" dirty="0"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09800" y="1305580"/>
            <a:ext cx="5079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92D050"/>
                </a:solidFill>
              </a:rPr>
              <a:t>1.2 Classificazione per contenuto</a:t>
            </a:r>
            <a:endParaRPr lang="it-IT" sz="2800" dirty="0"/>
          </a:p>
        </p:txBody>
      </p:sp>
      <p:sp>
        <p:nvSpPr>
          <p:cNvPr id="2" name="Rettangolo 1"/>
          <p:cNvSpPr/>
          <p:nvPr/>
        </p:nvSpPr>
        <p:spPr>
          <a:xfrm>
            <a:off x="1066800" y="222248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92D050"/>
              </a:buClr>
              <a:buFont typeface="+mj-lt"/>
              <a:buAutoNum type="alphaUcPeriod"/>
            </a:pPr>
            <a:r>
              <a:rPr lang="it-IT" sz="2400" dirty="0" smtClean="0"/>
              <a:t>Strumenti </a:t>
            </a:r>
            <a:r>
              <a:rPr lang="it-IT" sz="2400" dirty="0"/>
              <a:t>fiscali e amministrativi </a:t>
            </a:r>
          </a:p>
          <a:p>
            <a:pPr marL="457200" indent="-457200" algn="just">
              <a:lnSpc>
                <a:spcPct val="150000"/>
              </a:lnSpc>
              <a:buClr>
                <a:srgbClr val="92D050"/>
              </a:buClr>
              <a:buFont typeface="+mj-lt"/>
              <a:buAutoNum type="alphaUcPeriod"/>
            </a:pPr>
            <a:r>
              <a:rPr lang="it-IT" sz="2400" dirty="0"/>
              <a:t>S</a:t>
            </a:r>
            <a:r>
              <a:rPr lang="it-IT" sz="2400" dirty="0" smtClean="0"/>
              <a:t>trumenti </a:t>
            </a:r>
            <a:r>
              <a:rPr lang="it-IT" sz="2400" dirty="0"/>
              <a:t>economico-finanziari pubblici (contributi, finanziamenti) </a:t>
            </a:r>
          </a:p>
          <a:p>
            <a:pPr marL="457200" indent="-457200" algn="just">
              <a:lnSpc>
                <a:spcPct val="150000"/>
              </a:lnSpc>
              <a:buClr>
                <a:srgbClr val="92D050"/>
              </a:buClr>
              <a:buFont typeface="+mj-lt"/>
              <a:buAutoNum type="alphaUcPeriod"/>
            </a:pPr>
            <a:r>
              <a:rPr lang="it-IT" sz="2400" dirty="0"/>
              <a:t>S</a:t>
            </a:r>
            <a:r>
              <a:rPr lang="it-IT" sz="2400" dirty="0" smtClean="0"/>
              <a:t>trumenti </a:t>
            </a:r>
            <a:r>
              <a:rPr lang="it-IT" sz="2400" dirty="0"/>
              <a:t>bancari e finanziari privati </a:t>
            </a:r>
          </a:p>
          <a:p>
            <a:pPr marL="457200" indent="-457200" algn="just">
              <a:lnSpc>
                <a:spcPct val="150000"/>
              </a:lnSpc>
              <a:buClr>
                <a:srgbClr val="92D050"/>
              </a:buClr>
              <a:buFont typeface="+mj-lt"/>
              <a:buAutoNum type="alphaUcPeriod"/>
            </a:pPr>
            <a:r>
              <a:rPr lang="it-IT" sz="2400" dirty="0"/>
              <a:t>S</a:t>
            </a:r>
            <a:r>
              <a:rPr lang="it-IT" sz="2400" dirty="0" smtClean="0"/>
              <a:t>trumenti </a:t>
            </a:r>
            <a:r>
              <a:rPr lang="it-IT" sz="2400" dirty="0"/>
              <a:t>di partenariato pubblico-privato </a:t>
            </a:r>
          </a:p>
          <a:p>
            <a:pPr marL="457200" indent="-457200" algn="just">
              <a:lnSpc>
                <a:spcPct val="150000"/>
              </a:lnSpc>
              <a:buClr>
                <a:srgbClr val="92D050"/>
              </a:buClr>
              <a:buFont typeface="+mj-lt"/>
              <a:buAutoNum type="alphaUcPeriod"/>
            </a:pPr>
            <a:r>
              <a:rPr lang="it-IT" sz="2400" dirty="0"/>
              <a:t>S</a:t>
            </a:r>
            <a:r>
              <a:rPr lang="it-IT" sz="2400" dirty="0" smtClean="0"/>
              <a:t>trumenti </a:t>
            </a:r>
            <a:r>
              <a:rPr lang="it-IT" sz="2400" dirty="0"/>
              <a:t>di protezione da rischio tecnologico-ambientale </a:t>
            </a:r>
          </a:p>
        </p:txBody>
      </p:sp>
    </p:spTree>
    <p:extLst>
      <p:ext uri="{BB962C8B-B14F-4D97-AF65-F5344CB8AC3E}">
        <p14:creationId xmlns:p14="http://schemas.microsoft.com/office/powerpoint/2010/main" val="4188687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533400" y="331113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4. LE RISORSE AMBIENTALI: FINANZIARIE</a:t>
            </a:r>
            <a:endParaRPr lang="it-IT" sz="2800" dirty="0"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2400" y="1408093"/>
            <a:ext cx="944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92D050"/>
                </a:solidFill>
              </a:rPr>
              <a:t>FOCUS</a:t>
            </a:r>
          </a:p>
          <a:p>
            <a:pPr algn="ctr"/>
            <a:r>
              <a:rPr lang="it-IT" sz="2800" b="1" dirty="0" smtClean="0">
                <a:solidFill>
                  <a:srgbClr val="92D050"/>
                </a:solidFill>
              </a:rPr>
              <a:t>Contributi e finanziamenti pubblici: finanziamenti europei</a:t>
            </a:r>
          </a:p>
        </p:txBody>
      </p:sp>
      <p:sp>
        <p:nvSpPr>
          <p:cNvPr id="2" name="Rettangolo 1"/>
          <p:cNvSpPr/>
          <p:nvPr/>
        </p:nvSpPr>
        <p:spPr>
          <a:xfrm>
            <a:off x="838200" y="2543651"/>
            <a:ext cx="3733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92D050"/>
              </a:buClr>
              <a:buFont typeface="+mj-lt"/>
              <a:buAutoNum type="alphaUcPeriod"/>
            </a:pPr>
            <a:r>
              <a:rPr lang="it-IT" sz="2400" dirty="0" smtClean="0"/>
              <a:t>Internazionali</a:t>
            </a:r>
          </a:p>
          <a:p>
            <a:pPr marL="457200" indent="-457200">
              <a:lnSpc>
                <a:spcPct val="150000"/>
              </a:lnSpc>
              <a:buClr>
                <a:srgbClr val="92D050"/>
              </a:buClr>
              <a:buFont typeface="+mj-lt"/>
              <a:buAutoNum type="alphaUcPeriod"/>
            </a:pPr>
            <a:r>
              <a:rPr lang="it-IT" sz="2400" b="1" dirty="0" smtClean="0"/>
              <a:t>Europei</a:t>
            </a:r>
          </a:p>
          <a:p>
            <a:pPr marL="457200" indent="-457200">
              <a:lnSpc>
                <a:spcPct val="150000"/>
              </a:lnSpc>
              <a:buClr>
                <a:srgbClr val="92D050"/>
              </a:buClr>
              <a:buFont typeface="+mj-lt"/>
              <a:buAutoNum type="alphaUcPeriod"/>
            </a:pPr>
            <a:r>
              <a:rPr lang="it-IT" sz="2400" dirty="0" smtClean="0"/>
              <a:t>Italiani</a:t>
            </a:r>
            <a:endParaRPr lang="it-IT" sz="2400" dirty="0"/>
          </a:p>
        </p:txBody>
      </p:sp>
      <p:sp>
        <p:nvSpPr>
          <p:cNvPr id="8" name="Freccia in giù 6"/>
          <p:cNvSpPr/>
          <p:nvPr/>
        </p:nvSpPr>
        <p:spPr>
          <a:xfrm rot="16200000">
            <a:off x="3314700" y="2705100"/>
            <a:ext cx="457199" cy="1600200"/>
          </a:xfrm>
          <a:prstGeom prst="downArrow">
            <a:avLst/>
          </a:prstGeom>
          <a:solidFill>
            <a:srgbClr val="0066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876800" y="2743200"/>
            <a:ext cx="4269432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457200" indent="-457200">
              <a:lnSpc>
                <a:spcPct val="150000"/>
              </a:lnSpc>
              <a:buClr>
                <a:srgbClr val="92D050"/>
              </a:buClr>
              <a:buFont typeface="+mj-lt"/>
              <a:buAutoNum type="alphaUcPeriod"/>
              <a:defRPr sz="2400"/>
            </a:lvl1pPr>
          </a:lstStyle>
          <a:p>
            <a:pPr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it-IT" sz="2800" b="1" dirty="0">
                <a:solidFill>
                  <a:srgbClr val="92D050"/>
                </a:solidFill>
              </a:rPr>
              <a:t>In pillole: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it-IT" dirty="0"/>
              <a:t>t</a:t>
            </a:r>
            <a:r>
              <a:rPr lang="it-IT" dirty="0" smtClean="0"/>
              <a:t>ipologie di fondi EU</a:t>
            </a:r>
            <a:endParaRPr lang="it-IT" dirty="0"/>
          </a:p>
          <a:p>
            <a:pPr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it-IT" dirty="0"/>
              <a:t>c</a:t>
            </a:r>
            <a:r>
              <a:rPr lang="it-IT" dirty="0" smtClean="0"/>
              <a:t>ome approcciarli</a:t>
            </a:r>
            <a:endParaRPr lang="it-IT" dirty="0"/>
          </a:p>
          <a:p>
            <a:pPr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it-IT" dirty="0" smtClean="0"/>
              <a:t>alcuni casi studio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057400" y="4988004"/>
            <a:ext cx="586740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457200" indent="-457200">
              <a:lnSpc>
                <a:spcPct val="150000"/>
              </a:lnSpc>
              <a:buClr>
                <a:srgbClr val="92D050"/>
              </a:buClr>
              <a:buFont typeface="+mj-lt"/>
              <a:buAutoNum type="alphaUcPeriod"/>
              <a:defRPr sz="2400"/>
            </a:lvl1pPr>
          </a:lstStyle>
          <a:p>
            <a:pPr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it-IT" sz="2800" b="1" dirty="0" smtClean="0">
                <a:solidFill>
                  <a:srgbClr val="92D050"/>
                </a:solidFill>
              </a:rPr>
              <a:t>… </a:t>
            </a:r>
            <a:r>
              <a:rPr lang="it-IT" sz="2800" b="1" dirty="0">
                <a:solidFill>
                  <a:srgbClr val="92D050"/>
                </a:solidFill>
              </a:rPr>
              <a:t>che approfondiremo </a:t>
            </a:r>
            <a:r>
              <a:rPr lang="it-IT" sz="2800" b="1" dirty="0" smtClean="0">
                <a:solidFill>
                  <a:srgbClr val="92D050"/>
                </a:solidFill>
              </a:rPr>
              <a:t>nel</a:t>
            </a:r>
          </a:p>
          <a:p>
            <a:pPr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it-IT" sz="2800" b="1" dirty="0">
                <a:solidFill>
                  <a:srgbClr val="92D050"/>
                </a:solidFill>
              </a:rPr>
              <a:t>c</a:t>
            </a:r>
            <a:r>
              <a:rPr lang="it-IT" sz="2800" b="1" dirty="0" smtClean="0">
                <a:solidFill>
                  <a:srgbClr val="92D050"/>
                </a:solidFill>
              </a:rPr>
              <a:t>on applicazioni pratiche in aula</a:t>
            </a:r>
            <a:endParaRPr lang="it-IT" sz="2800" b="1" dirty="0">
              <a:solidFill>
                <a:srgbClr val="92D05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87680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397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/>
          <p:cNvSpPr/>
          <p:nvPr/>
        </p:nvSpPr>
        <p:spPr>
          <a:xfrm>
            <a:off x="838200" y="1219200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cap="all" dirty="0" smtClean="0">
                <a:solidFill>
                  <a:srgbClr val="92D050"/>
                </a:solidFill>
                <a:cs typeface="Century Gothic"/>
              </a:rPr>
              <a:t>Approccio corretto ai fondi europei</a:t>
            </a:r>
          </a:p>
          <a:p>
            <a:pPr algn="just"/>
            <a:r>
              <a:rPr lang="it-IT" sz="2400" b="1" dirty="0">
                <a:solidFill>
                  <a:srgbClr val="92D050"/>
                </a:solidFill>
                <a:cs typeface="Century Gothic"/>
              </a:rPr>
              <a:t>Ragionare in termini europei</a:t>
            </a:r>
            <a:endParaRPr lang="it-IT" sz="2400" dirty="0">
              <a:cs typeface="Century Gothic"/>
            </a:endParaRPr>
          </a:p>
          <a:p>
            <a:pPr algn="just"/>
            <a:r>
              <a:rPr lang="it-IT" sz="2400" dirty="0">
                <a:cs typeface="Century Gothic"/>
              </a:rPr>
              <a:t>Ogni deve dimostrare di avere uno specifico valore aggiunto “europeo”, cioè che in assenza del finanziamento:</a:t>
            </a:r>
          </a:p>
          <a:p>
            <a:pPr marL="342900" lvl="0" indent="-342900" algn="just">
              <a:buFont typeface="Arial"/>
              <a:buChar char="•"/>
            </a:pPr>
            <a:r>
              <a:rPr lang="it-IT" sz="2400" dirty="0">
                <a:cs typeface="Century Gothic"/>
              </a:rPr>
              <a:t>l’attività non potrebbe essere realizzata</a:t>
            </a:r>
          </a:p>
          <a:p>
            <a:pPr marL="342900" lvl="0" indent="-342900" algn="just">
              <a:buFont typeface="Arial"/>
              <a:buChar char="•"/>
            </a:pPr>
            <a:r>
              <a:rPr lang="it-IT" sz="2400" dirty="0">
                <a:cs typeface="Century Gothic"/>
              </a:rPr>
              <a:t>o avrebbe un impatto decisamente minore rispetto a quanto desiderato dall’autorità aggiudicatrice e agli obiettivi stabiliti. </a:t>
            </a:r>
          </a:p>
          <a:p>
            <a:pPr algn="just"/>
            <a:endParaRPr lang="it-IT" sz="1200" b="1" dirty="0" smtClean="0">
              <a:solidFill>
                <a:srgbClr val="92D050"/>
              </a:solidFill>
              <a:cs typeface="Century Gothic"/>
            </a:endParaRPr>
          </a:p>
          <a:p>
            <a:pPr algn="just"/>
            <a:r>
              <a:rPr lang="it-IT" sz="2400" b="1" dirty="0" smtClean="0">
                <a:solidFill>
                  <a:srgbClr val="92D050"/>
                </a:solidFill>
                <a:cs typeface="Century Gothic"/>
              </a:rPr>
              <a:t>Giocare d’anticipo</a:t>
            </a:r>
            <a:endParaRPr lang="it-IT" sz="2400" b="1" dirty="0">
              <a:solidFill>
                <a:srgbClr val="92D050"/>
              </a:solidFill>
              <a:cs typeface="Century Gothic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400" dirty="0">
                <a:cs typeface="Century Gothic"/>
              </a:rPr>
              <a:t>Preparare il progetto </a:t>
            </a:r>
            <a:r>
              <a:rPr lang="it-IT" sz="2400" dirty="0" smtClean="0">
                <a:cs typeface="Century Gothic"/>
              </a:rPr>
              <a:t>prima </a:t>
            </a:r>
            <a:r>
              <a:rPr lang="it-IT" sz="2400" dirty="0">
                <a:cs typeface="Century Gothic"/>
              </a:rPr>
              <a:t>della pubblicazione del bando.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>
                <a:cs typeface="Century Gothic"/>
              </a:rPr>
              <a:t>analizzare e monitorare le fonti di informazione </a:t>
            </a:r>
            <a:endParaRPr lang="it-IT" sz="2400" dirty="0" smtClean="0">
              <a:cs typeface="Century Gothic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400" dirty="0" smtClean="0">
                <a:cs typeface="Century Gothic"/>
              </a:rPr>
              <a:t>migliorare </a:t>
            </a:r>
            <a:r>
              <a:rPr lang="it-IT" sz="2400" dirty="0">
                <a:cs typeface="Century Gothic"/>
              </a:rPr>
              <a:t>l’idea progettuale sulla base </a:t>
            </a:r>
            <a:r>
              <a:rPr lang="it-IT" sz="2400" dirty="0" smtClean="0">
                <a:cs typeface="Century Gothic"/>
              </a:rPr>
              <a:t>del bando</a:t>
            </a:r>
            <a:endParaRPr lang="it-IT" sz="2400" dirty="0">
              <a:cs typeface="Century Gothic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400" dirty="0">
                <a:cs typeface="Century Gothic"/>
              </a:rPr>
              <a:t>mobilitare le proprie reti e risorse per il progetto</a:t>
            </a:r>
            <a:r>
              <a:rPr lang="it-IT" sz="2400" dirty="0" smtClean="0">
                <a:cs typeface="Century Gothic"/>
              </a:rPr>
              <a:t>.</a:t>
            </a:r>
            <a:endParaRPr lang="it-IT" sz="2400" dirty="0">
              <a:cs typeface="Century Gothic"/>
            </a:endParaRPr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4. LE RISORSE AMBIENTALI: FINANZIARIE</a:t>
            </a:r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0127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990600"/>
            <a:ext cx="8001000" cy="4665508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R="5080" algn="l">
              <a:lnSpc>
                <a:spcPct val="120000"/>
              </a:lnSpc>
              <a:spcAft>
                <a:spcPts val="600"/>
              </a:spcAft>
            </a:pPr>
            <a:r>
              <a:rPr lang="it-IT" sz="2800" b="1" u="sng" spc="85" dirty="0" smtClean="0">
                <a:solidFill>
                  <a:srgbClr val="008000"/>
                </a:solidFill>
                <a:latin typeface="+mn-lt"/>
              </a:rPr>
              <a:t>IN QUESTO WEBINAR</a:t>
            </a:r>
            <a:r>
              <a:rPr lang="it-IT" sz="2400" spc="85" dirty="0" smtClean="0"/>
              <a:t/>
            </a:r>
            <a:br>
              <a:rPr lang="it-IT" sz="2400" spc="85" dirty="0" smtClean="0"/>
            </a:br>
            <a:r>
              <a:rPr lang="it-IT" sz="2400" spc="85" dirty="0"/>
              <a:t/>
            </a:r>
            <a:br>
              <a:rPr lang="it-IT" sz="2400" spc="85" dirty="0"/>
            </a:br>
            <a:r>
              <a:rPr lang="it-IT" sz="2400" spc="85" dirty="0" smtClean="0">
                <a:latin typeface="+mn-lt"/>
              </a:rPr>
              <a:t>1. Presentazione partecipanti</a:t>
            </a:r>
            <a:br>
              <a:rPr lang="it-IT" sz="2400" spc="85" dirty="0" smtClean="0">
                <a:latin typeface="+mn-lt"/>
              </a:rPr>
            </a:br>
            <a:r>
              <a:rPr lang="it-IT" sz="2400" spc="85" dirty="0" smtClean="0">
                <a:latin typeface="+mn-lt"/>
              </a:rPr>
              <a:t>2. Nozioni base: mini glossario</a:t>
            </a:r>
            <a:br>
              <a:rPr lang="it-IT" sz="2400" spc="85" dirty="0" smtClean="0">
                <a:latin typeface="+mn-lt"/>
              </a:rPr>
            </a:br>
            <a:r>
              <a:rPr lang="it-IT" sz="2400" spc="85" dirty="0" smtClean="0">
                <a:latin typeface="+mn-lt"/>
              </a:rPr>
              <a:t>3. Le risorse ambientali da e per l’ambiente: tipologie, forme e contenuti</a:t>
            </a:r>
            <a:br>
              <a:rPr lang="it-IT" sz="2400" spc="85" dirty="0" smtClean="0">
                <a:latin typeface="+mn-lt"/>
              </a:rPr>
            </a:br>
            <a:r>
              <a:rPr lang="it-IT" sz="2400" spc="85" dirty="0" smtClean="0">
                <a:latin typeface="+mn-lt"/>
              </a:rPr>
              <a:t>4. Le risorse ambientali: informative, umane, </a:t>
            </a:r>
            <a:r>
              <a:rPr lang="it-IT" sz="2400" spc="85" dirty="0">
                <a:latin typeface="+mn-lt"/>
              </a:rPr>
              <a:t>finanziarie</a:t>
            </a:r>
            <a:r>
              <a:rPr lang="it-IT" sz="2400" spc="85" dirty="0" smtClean="0">
                <a:latin typeface="+mn-lt"/>
              </a:rPr>
              <a:t>, tecnologiche</a:t>
            </a:r>
            <a:br>
              <a:rPr lang="it-IT" sz="2400" spc="85" dirty="0" smtClean="0">
                <a:latin typeface="+mn-lt"/>
              </a:rPr>
            </a:br>
            <a:r>
              <a:rPr lang="it-IT" sz="2400" spc="85" dirty="0" smtClean="0">
                <a:latin typeface="+mn-lt"/>
              </a:rPr>
              <a:t>5. La mobilitazione delle risorse</a:t>
            </a:r>
            <a:br>
              <a:rPr lang="it-IT" sz="2400" spc="85" dirty="0" smtClean="0">
                <a:latin typeface="+mn-lt"/>
              </a:rPr>
            </a:br>
            <a:r>
              <a:rPr lang="it-IT" sz="2400" spc="85" dirty="0" smtClean="0">
                <a:latin typeface="+mn-lt"/>
              </a:rPr>
              <a:t>6. Domande, commenti, proposte</a:t>
            </a:r>
            <a:endParaRPr sz="2400" dirty="0">
              <a:latin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/>
          <p:cNvSpPr/>
          <p:nvPr/>
        </p:nvSpPr>
        <p:spPr>
          <a:xfrm>
            <a:off x="457200" y="2275344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dirty="0" smtClean="0">
              <a:cs typeface="Century Gothic"/>
            </a:endParaRPr>
          </a:p>
          <a:p>
            <a:pPr marL="514350" indent="-514350" algn="ctr">
              <a:buFont typeface="+mj-lt"/>
              <a:buAutoNum type="romanUcPeriod"/>
            </a:pPr>
            <a:r>
              <a:rPr lang="it-IT" sz="2800" b="1" dirty="0" smtClean="0">
                <a:cs typeface="Century Gothic"/>
              </a:rPr>
              <a:t>Gestione diretta </a:t>
            </a:r>
          </a:p>
          <a:p>
            <a:pPr marL="514350" indent="-514350" algn="ctr">
              <a:buFont typeface="+mj-lt"/>
              <a:buAutoNum type="romanUcPeriod"/>
            </a:pPr>
            <a:endParaRPr lang="it-IT" sz="2800" b="1" dirty="0" smtClean="0">
              <a:cs typeface="Century Gothic"/>
            </a:endParaRPr>
          </a:p>
          <a:p>
            <a:pPr marL="514350" indent="-514350" algn="ctr">
              <a:buFont typeface="+mj-lt"/>
              <a:buAutoNum type="romanUcPeriod"/>
            </a:pPr>
            <a:r>
              <a:rPr lang="it-IT" sz="2800" b="1" dirty="0" smtClean="0">
                <a:cs typeface="Century Gothic"/>
              </a:rPr>
              <a:t>Gestione indiretta</a:t>
            </a:r>
          </a:p>
          <a:p>
            <a:pPr marL="514350" indent="-514350" algn="ctr">
              <a:buFont typeface="+mj-lt"/>
              <a:buAutoNum type="romanUcPeriod"/>
            </a:pPr>
            <a:endParaRPr lang="it-IT" sz="2800" b="1" dirty="0" smtClean="0">
              <a:cs typeface="Century Gothic"/>
            </a:endParaRPr>
          </a:p>
          <a:p>
            <a:pPr marL="514350" indent="-514350" algn="ctr">
              <a:buFont typeface="+mj-lt"/>
              <a:buAutoNum type="romanUcPeriod"/>
            </a:pPr>
            <a:r>
              <a:rPr lang="it-IT" sz="2800" b="1" dirty="0">
                <a:cs typeface="Century Gothic"/>
              </a:rPr>
              <a:t>G</a:t>
            </a:r>
            <a:r>
              <a:rPr lang="it-IT" sz="2800" b="1" dirty="0" smtClean="0">
                <a:cs typeface="Century Gothic"/>
              </a:rPr>
              <a:t>estiti </a:t>
            </a:r>
            <a:r>
              <a:rPr lang="it-IT" sz="2800" b="1" dirty="0">
                <a:cs typeface="Century Gothic"/>
              </a:rPr>
              <a:t>da BEI/FEI</a:t>
            </a:r>
          </a:p>
        </p:txBody>
      </p:sp>
      <p:sp>
        <p:nvSpPr>
          <p:cNvPr id="4" name="Rettangolo 3"/>
          <p:cNvSpPr/>
          <p:nvPr/>
        </p:nvSpPr>
        <p:spPr>
          <a:xfrm>
            <a:off x="381000" y="13348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</a:rPr>
              <a:t>TIPOLOGIE FONDI EU</a:t>
            </a:r>
            <a:endParaRPr lang="it-IT" sz="3600" b="1" dirty="0">
              <a:solidFill>
                <a:srgbClr val="92D050"/>
              </a:solidFill>
            </a:endParaRPr>
          </a:p>
        </p:txBody>
      </p:sp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533400" y="559713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4. LE RISORSE AMBIENTALI: FINANZIARIE</a:t>
            </a:r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855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108069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334000" y="3048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</a:rPr>
              <a:t>TIPOLOGIE FONDI UE</a:t>
            </a:r>
            <a:endParaRPr lang="it-IT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269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/>
          <p:cNvSpPr/>
          <p:nvPr/>
        </p:nvSpPr>
        <p:spPr>
          <a:xfrm>
            <a:off x="457200" y="1219200"/>
            <a:ext cx="8534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Progetto                  Bando                  Finanziamento</a:t>
            </a:r>
          </a:p>
          <a:p>
            <a:pPr marL="342900" lvl="0" indent="-342900">
              <a:buFont typeface="Arial"/>
              <a:buChar char="•"/>
            </a:pPr>
            <a:endParaRPr lang="it-IT" sz="3200" b="1" dirty="0">
              <a:solidFill>
                <a:srgbClr val="006600"/>
              </a:solidFill>
              <a:cs typeface="Century Gothic"/>
            </a:endParaRPr>
          </a:p>
          <a:p>
            <a:pPr marL="342900" lvl="0" indent="-342900">
              <a:buFont typeface="Arial"/>
              <a:buChar char="•"/>
            </a:pPr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Focus sulla </a:t>
            </a:r>
            <a:r>
              <a:rPr lang="it-IT" sz="2400" b="1" dirty="0">
                <a:solidFill>
                  <a:srgbClr val="006600"/>
                </a:solidFill>
                <a:cs typeface="Century Gothic"/>
              </a:rPr>
              <a:t>struttura di </a:t>
            </a:r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base del progetto</a:t>
            </a:r>
            <a:endParaRPr lang="it-IT" sz="2400" dirty="0">
              <a:solidFill>
                <a:srgbClr val="006600"/>
              </a:solidFill>
              <a:cs typeface="Century Gothic"/>
            </a:endParaRPr>
          </a:p>
          <a:p>
            <a:pPr marL="365125"/>
            <a:r>
              <a:rPr lang="it-IT" sz="2400" dirty="0">
                <a:cs typeface="Century Gothic"/>
              </a:rPr>
              <a:t>Obiettivo e logica di intervento: ambito tematico, tipologia di azione che si intende proporre, </a:t>
            </a:r>
            <a:r>
              <a:rPr lang="it-IT" sz="2400" dirty="0" smtClean="0">
                <a:cs typeface="Century Gothic"/>
              </a:rPr>
              <a:t>natura </a:t>
            </a:r>
            <a:r>
              <a:rPr lang="it-IT" sz="2400" dirty="0">
                <a:cs typeface="Century Gothic"/>
              </a:rPr>
              <a:t>dei soggetti proponenti, </a:t>
            </a:r>
            <a:r>
              <a:rPr lang="it-IT" sz="2400" dirty="0" smtClean="0">
                <a:cs typeface="Century Gothic"/>
              </a:rPr>
              <a:t>caratteristiche </a:t>
            </a:r>
            <a:r>
              <a:rPr lang="it-IT" sz="2400" dirty="0">
                <a:cs typeface="Century Gothic"/>
              </a:rPr>
              <a:t>e </a:t>
            </a:r>
            <a:r>
              <a:rPr lang="it-IT" sz="2400" dirty="0" smtClean="0">
                <a:cs typeface="Century Gothic"/>
              </a:rPr>
              <a:t>ammontare </a:t>
            </a:r>
            <a:r>
              <a:rPr lang="it-IT" sz="2400" dirty="0">
                <a:cs typeface="Century Gothic"/>
              </a:rPr>
              <a:t>del finanziamento.</a:t>
            </a:r>
          </a:p>
          <a:p>
            <a:r>
              <a:rPr lang="it-IT" sz="1400" dirty="0">
                <a:cs typeface="Century Gothic"/>
              </a:rPr>
              <a:t> </a:t>
            </a:r>
          </a:p>
          <a:p>
            <a:pPr marL="342900" lvl="0" indent="-342900">
              <a:buFont typeface="Arial"/>
              <a:buChar char="•"/>
            </a:pPr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Scelta del Programma </a:t>
            </a:r>
            <a:r>
              <a:rPr lang="it-IT" sz="2400" b="1" dirty="0">
                <a:solidFill>
                  <a:srgbClr val="006600"/>
                </a:solidFill>
                <a:cs typeface="Century Gothic"/>
              </a:rPr>
              <a:t>a cui rivolgersi</a:t>
            </a:r>
            <a:endParaRPr lang="it-IT" sz="2400" dirty="0">
              <a:solidFill>
                <a:srgbClr val="006600"/>
              </a:solidFill>
              <a:cs typeface="Century Gothic"/>
            </a:endParaRPr>
          </a:p>
          <a:p>
            <a:pPr marL="365125">
              <a:tabLst>
                <a:tab pos="269875" algn="l"/>
              </a:tabLst>
            </a:pPr>
            <a:r>
              <a:rPr lang="it-IT" sz="2400" dirty="0">
                <a:cs typeface="Century Gothic"/>
              </a:rPr>
              <a:t>Territorialità o tematica </a:t>
            </a:r>
            <a:r>
              <a:rPr lang="it-IT" sz="2400" dirty="0" smtClean="0">
                <a:cs typeface="Century Gothic"/>
              </a:rPr>
              <a:t>specifica.</a:t>
            </a:r>
            <a:endParaRPr lang="it-IT" sz="2400" dirty="0">
              <a:cs typeface="Century Gothic"/>
            </a:endParaRPr>
          </a:p>
          <a:p>
            <a:r>
              <a:rPr lang="it-IT" sz="1400" dirty="0">
                <a:cs typeface="Century Gothic"/>
              </a:rPr>
              <a:t> </a:t>
            </a:r>
          </a:p>
          <a:p>
            <a:pPr marL="342900" lvl="0" indent="-342900">
              <a:buFont typeface="Arial"/>
              <a:buChar char="•"/>
            </a:pPr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Scelta </a:t>
            </a:r>
            <a:r>
              <a:rPr lang="it-IT" sz="2400" b="1" dirty="0">
                <a:solidFill>
                  <a:srgbClr val="006600"/>
                </a:solidFill>
                <a:cs typeface="Century Gothic"/>
              </a:rPr>
              <a:t>del bando</a:t>
            </a:r>
            <a:endParaRPr lang="it-IT" sz="2400" dirty="0">
              <a:solidFill>
                <a:srgbClr val="006600"/>
              </a:solidFill>
              <a:cs typeface="Century Gothic"/>
            </a:endParaRPr>
          </a:p>
          <a:p>
            <a:pPr marL="365125"/>
            <a:r>
              <a:rPr lang="it-IT" sz="2400" dirty="0">
                <a:cs typeface="Century Gothic"/>
              </a:rPr>
              <a:t>A</a:t>
            </a:r>
            <a:r>
              <a:rPr lang="it-IT" sz="2400" dirty="0" smtClean="0">
                <a:cs typeface="Century Gothic"/>
              </a:rPr>
              <a:t>nalisi </a:t>
            </a:r>
            <a:r>
              <a:rPr lang="it-IT" sz="2400" dirty="0">
                <a:cs typeface="Century Gothic"/>
              </a:rPr>
              <a:t>critica dei criteri di ammissibilità e confronto con la propria idea progettuale.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81000" y="304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</a:rPr>
              <a:t>APPROCCIO METODOLOGICO</a:t>
            </a:r>
            <a:endParaRPr lang="it-IT" sz="3600" b="1" dirty="0">
              <a:solidFill>
                <a:srgbClr val="92D050"/>
              </a:solidFill>
            </a:endParaRPr>
          </a:p>
        </p:txBody>
      </p:sp>
      <p:sp>
        <p:nvSpPr>
          <p:cNvPr id="6" name="Freccia destra 5"/>
          <p:cNvSpPr/>
          <p:nvPr/>
        </p:nvSpPr>
        <p:spPr>
          <a:xfrm>
            <a:off x="1752600" y="1246066"/>
            <a:ext cx="914399" cy="354134"/>
          </a:xfrm>
          <a:prstGeom prst="rightArrow">
            <a:avLst/>
          </a:prstGeom>
          <a:solidFill>
            <a:srgbClr val="00660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Freccia destra 6"/>
          <p:cNvSpPr/>
          <p:nvPr/>
        </p:nvSpPr>
        <p:spPr>
          <a:xfrm>
            <a:off x="3810000" y="1246066"/>
            <a:ext cx="914399" cy="354134"/>
          </a:xfrm>
          <a:prstGeom prst="rightArrow">
            <a:avLst/>
          </a:prstGeom>
          <a:solidFill>
            <a:srgbClr val="00660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3400" y="1611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Bando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432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Progetto</a:t>
            </a:r>
            <a:endParaRPr lang="it-IT" b="1" dirty="0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533400" y="1688068"/>
            <a:ext cx="762000" cy="293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2743199" y="1688068"/>
            <a:ext cx="914401" cy="293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90551" y="1611868"/>
            <a:ext cx="704849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2819400" y="1688068"/>
            <a:ext cx="704849" cy="293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12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72265"/>
            <a:ext cx="8858548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Ricollegandoci al             … </a:t>
            </a:r>
          </a:p>
          <a:p>
            <a:endParaRPr lang="it-IT" sz="2400" b="1" dirty="0">
              <a:solidFill>
                <a:srgbClr val="006600"/>
              </a:solidFill>
              <a:cs typeface="Century Gothic"/>
            </a:endParaRPr>
          </a:p>
          <a:p>
            <a:pPr algn="just"/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Progetto </a:t>
            </a:r>
            <a:r>
              <a:rPr lang="it-IT" sz="2400" b="1" dirty="0" err="1" smtClean="0">
                <a:solidFill>
                  <a:srgbClr val="006600"/>
                </a:solidFill>
                <a:cs typeface="Century Gothic"/>
              </a:rPr>
              <a:t>GPPBest</a:t>
            </a:r>
            <a:endParaRPr lang="it-IT" sz="2400" b="1" dirty="0" smtClean="0">
              <a:solidFill>
                <a:srgbClr val="006600"/>
              </a:solidFill>
              <a:cs typeface="Century Gothic"/>
            </a:endParaRPr>
          </a:p>
          <a:p>
            <a:pPr algn="just"/>
            <a:r>
              <a:rPr lang="it-IT" sz="2400" dirty="0" smtClean="0">
                <a:solidFill>
                  <a:srgbClr val="006600"/>
                </a:solidFill>
                <a:cs typeface="Century Gothic"/>
              </a:rPr>
              <a:t>(Programma </a:t>
            </a:r>
            <a:r>
              <a:rPr lang="it-IT" sz="2400" dirty="0">
                <a:solidFill>
                  <a:srgbClr val="006600"/>
                </a:solidFill>
                <a:cs typeface="Century Gothic"/>
              </a:rPr>
              <a:t>LIFE </a:t>
            </a:r>
            <a:r>
              <a:rPr lang="it-IT" sz="2400" dirty="0" smtClean="0">
                <a:cs typeface="Century Gothic"/>
              </a:rPr>
              <a:t>- Asse </a:t>
            </a:r>
            <a:r>
              <a:rPr lang="it-IT" sz="2400" dirty="0" err="1">
                <a:cs typeface="Century Gothic"/>
              </a:rPr>
              <a:t>Governance</a:t>
            </a:r>
            <a:r>
              <a:rPr lang="it-IT" sz="2400" dirty="0">
                <a:cs typeface="Century Gothic"/>
              </a:rPr>
              <a:t> Ambientale e Informazione</a:t>
            </a:r>
            <a:r>
              <a:rPr lang="it-IT" sz="2400" dirty="0" smtClean="0">
                <a:cs typeface="Century Gothic"/>
              </a:rPr>
              <a:t>)</a:t>
            </a:r>
            <a:endParaRPr lang="it-IT" sz="2400" dirty="0">
              <a:cs typeface="Century Gothic"/>
            </a:endParaRPr>
          </a:p>
          <a:p>
            <a:pPr algn="just"/>
            <a:endParaRPr lang="it-IT" sz="2400" dirty="0" smtClean="0">
              <a:cs typeface="Century Gothic"/>
            </a:endParaRPr>
          </a:p>
          <a:p>
            <a:pPr algn="just"/>
            <a:r>
              <a:rPr lang="it-IT" sz="2400" dirty="0" smtClean="0">
                <a:cs typeface="Century Gothic"/>
              </a:rPr>
              <a:t>Obiettivo: contribuire </a:t>
            </a:r>
            <a:r>
              <a:rPr lang="it-IT" sz="2400" dirty="0">
                <a:cs typeface="Century Gothic"/>
              </a:rPr>
              <a:t>alla promozione di nuovi modelli di consumo sostenibile e alla diffusione delle migliori pratiche, politiche e approcci di Green Public </a:t>
            </a:r>
            <a:r>
              <a:rPr lang="it-IT" sz="2400" dirty="0" err="1">
                <a:cs typeface="Century Gothic"/>
              </a:rPr>
              <a:t>Procurement</a:t>
            </a:r>
            <a:r>
              <a:rPr lang="it-IT" sz="2400" dirty="0">
                <a:cs typeface="Century Gothic"/>
              </a:rPr>
              <a:t> (Acquisti Pubblici Verdi</a:t>
            </a:r>
            <a:r>
              <a:rPr lang="it-IT" sz="2400" dirty="0" smtClean="0">
                <a:cs typeface="Century Gothic"/>
              </a:rPr>
              <a:t>).</a:t>
            </a:r>
          </a:p>
          <a:p>
            <a:pPr algn="just"/>
            <a:endParaRPr lang="it-IT" sz="2400" dirty="0" smtClean="0">
              <a:cs typeface="Century Gothic"/>
            </a:endParaRPr>
          </a:p>
          <a:p>
            <a:pPr algn="just">
              <a:spcAft>
                <a:spcPts val="1200"/>
              </a:spcAft>
            </a:pPr>
            <a:r>
              <a:rPr lang="it-IT" sz="2400" dirty="0" smtClean="0">
                <a:cs typeface="Century Gothic"/>
              </a:rPr>
              <a:t>Il </a:t>
            </a:r>
            <a:r>
              <a:rPr lang="it-IT" sz="2400" dirty="0">
                <a:cs typeface="Century Gothic"/>
              </a:rPr>
              <a:t>progetto risponde a criteri di:</a:t>
            </a:r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6600"/>
                </a:solidFill>
                <a:cs typeface="Century Gothic"/>
              </a:rPr>
              <a:t>pertinenza</a:t>
            </a:r>
            <a:r>
              <a:rPr lang="it-IT" sz="2400" dirty="0">
                <a:cs typeface="Century Gothic"/>
              </a:rPr>
              <a:t> all’asse del programma (</a:t>
            </a:r>
            <a:r>
              <a:rPr lang="it-IT" sz="2400" dirty="0" err="1">
                <a:cs typeface="Century Gothic"/>
              </a:rPr>
              <a:t>Governance</a:t>
            </a:r>
            <a:r>
              <a:rPr lang="it-IT" sz="2400" dirty="0">
                <a:cs typeface="Century Gothic"/>
              </a:rPr>
              <a:t> Ambientale e Informazione)</a:t>
            </a:r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sz="2400" b="1" dirty="0" err="1">
                <a:solidFill>
                  <a:srgbClr val="006600"/>
                </a:solidFill>
                <a:cs typeface="Century Gothic"/>
              </a:rPr>
              <a:t>Parternariato</a:t>
            </a:r>
            <a:r>
              <a:rPr lang="it-IT" sz="2400" dirty="0" smtClean="0">
                <a:cs typeface="Century Gothic"/>
              </a:rPr>
              <a:t>             beneficio </a:t>
            </a:r>
            <a:r>
              <a:rPr lang="it-IT" sz="2400" dirty="0">
                <a:cs typeface="Century Gothic"/>
              </a:rPr>
              <a:t>di più stati membri</a:t>
            </a:r>
            <a:r>
              <a:rPr lang="it-IT" sz="2400" dirty="0" smtClean="0">
                <a:cs typeface="Century Gothic"/>
              </a:rPr>
              <a:t>.</a:t>
            </a:r>
          </a:p>
        </p:txBody>
      </p:sp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asellaDiTesto 3"/>
          <p:cNvSpPr txBox="1"/>
          <p:nvPr/>
        </p:nvSpPr>
        <p:spPr>
          <a:xfrm>
            <a:off x="3810000" y="1624429"/>
            <a:ext cx="3429000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cs typeface="Century Gothic"/>
                <a:hlinkClick r:id="rId3"/>
              </a:rPr>
              <a:t>http://www.gppbest.eu</a:t>
            </a:r>
            <a:r>
              <a:rPr lang="it-IT" sz="2400" dirty="0" smtClean="0">
                <a:cs typeface="Century Gothic"/>
                <a:hlinkClick r:id="rId3"/>
              </a:rPr>
              <a:t>/</a:t>
            </a:r>
            <a:endParaRPr lang="it-IT" sz="2400" dirty="0">
              <a:cs typeface="Century Gothic"/>
            </a:endParaRPr>
          </a:p>
        </p:txBody>
      </p:sp>
      <p:cxnSp>
        <p:nvCxnSpPr>
          <p:cNvPr id="8" name="Connettore 2 7"/>
          <p:cNvCxnSpPr/>
          <p:nvPr/>
        </p:nvCxnSpPr>
        <p:spPr>
          <a:xfrm rot="16200000">
            <a:off x="3048000" y="5562600"/>
            <a:ext cx="0" cy="4572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533400" y="152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92D050"/>
                </a:solidFill>
              </a:rPr>
              <a:t>ESEMPI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838200"/>
            <a:ext cx="752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 preferRelativeResize="0">
            <a:picLocks noChangeAspect="1"/>
          </p:cNvPicPr>
          <p:nvPr/>
        </p:nvPicPr>
        <p:blipFill rotWithShape="1">
          <a:blip r:embed="rId5"/>
          <a:srcRect l="3581" r="79782"/>
          <a:stretch/>
        </p:blipFill>
        <p:spPr>
          <a:xfrm>
            <a:off x="7467600" y="1115258"/>
            <a:ext cx="1848148" cy="101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57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/>
          <p:cNvSpPr/>
          <p:nvPr/>
        </p:nvSpPr>
        <p:spPr>
          <a:xfrm>
            <a:off x="395784" y="609600"/>
            <a:ext cx="88244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it-IT" sz="2400" b="1" dirty="0" err="1" smtClean="0">
                <a:solidFill>
                  <a:srgbClr val="006600"/>
                </a:solidFill>
                <a:cs typeface="Century Gothic"/>
              </a:rPr>
              <a:t>GPPBest</a:t>
            </a:r>
            <a:r>
              <a:rPr lang="it-IT" sz="2400" dirty="0" smtClean="0">
                <a:solidFill>
                  <a:srgbClr val="006600"/>
                </a:solidFill>
                <a:cs typeface="Century Gothic"/>
              </a:rPr>
              <a:t> </a:t>
            </a:r>
            <a:r>
              <a:rPr lang="fr-FR" sz="2400" dirty="0" err="1" smtClean="0">
                <a:solidFill>
                  <a:srgbClr val="006600"/>
                </a:solidFill>
                <a:cs typeface="Century Gothic"/>
              </a:rPr>
              <a:t>è</a:t>
            </a:r>
            <a:r>
              <a:rPr lang="it-IT" sz="2400" dirty="0" smtClean="0">
                <a:solidFill>
                  <a:srgbClr val="006600"/>
                </a:solidFill>
                <a:cs typeface="Century Gothic"/>
              </a:rPr>
              <a:t> coerente con il tema “</a:t>
            </a:r>
            <a:r>
              <a:rPr lang="it-IT" sz="2400" dirty="0" err="1" smtClean="0">
                <a:solidFill>
                  <a:srgbClr val="006600"/>
                </a:solidFill>
                <a:cs typeface="Century Gothic"/>
              </a:rPr>
              <a:t>Governance</a:t>
            </a:r>
            <a:r>
              <a:rPr lang="it-IT" sz="2400" dirty="0" smtClean="0">
                <a:solidFill>
                  <a:srgbClr val="006600"/>
                </a:solidFill>
                <a:cs typeface="Century Gothic"/>
              </a:rPr>
              <a:t> ambientale”:</a:t>
            </a:r>
            <a:r>
              <a:rPr lang="it-IT" sz="2400" dirty="0" smtClean="0">
                <a:cs typeface="Century Gothic"/>
              </a:rPr>
              <a:t>                   </a:t>
            </a:r>
            <a:endParaRPr lang="it-IT" sz="1400" dirty="0">
              <a:cs typeface="Century Gothic"/>
            </a:endParaRPr>
          </a:p>
          <a:p>
            <a:pPr marL="342900" indent="-342900" algn="just">
              <a:spcAft>
                <a:spcPts val="1200"/>
              </a:spcAft>
              <a:buClr>
                <a:srgbClr val="92D050"/>
              </a:buClr>
              <a:buFont typeface="Wingdings" charset="2"/>
              <a:buChar char="v"/>
            </a:pPr>
            <a:r>
              <a:rPr lang="it-IT" sz="2000" dirty="0" smtClean="0">
                <a:cs typeface="Century Gothic"/>
              </a:rPr>
              <a:t>orientare </a:t>
            </a:r>
            <a:r>
              <a:rPr lang="it-IT" sz="2000" dirty="0">
                <a:cs typeface="Century Gothic"/>
              </a:rPr>
              <a:t>gli attuali modelli di consumo e </a:t>
            </a:r>
            <a:r>
              <a:rPr lang="it-IT" sz="2000" dirty="0" smtClean="0">
                <a:cs typeface="Century Gothic"/>
              </a:rPr>
              <a:t>produzione nel senso della </a:t>
            </a:r>
            <a:r>
              <a:rPr lang="it-IT" sz="2000" dirty="0">
                <a:cs typeface="Century Gothic"/>
              </a:rPr>
              <a:t>sostenibilità</a:t>
            </a:r>
            <a:r>
              <a:rPr lang="it-IT" sz="2000" dirty="0" smtClean="0">
                <a:cs typeface="Century Gothic"/>
              </a:rPr>
              <a:t> </a:t>
            </a:r>
            <a:r>
              <a:rPr lang="it-IT" sz="2000" dirty="0">
                <a:cs typeface="Century Gothic"/>
              </a:rPr>
              <a:t>e stimolare </a:t>
            </a:r>
            <a:r>
              <a:rPr lang="it-IT" sz="2000" dirty="0" smtClean="0">
                <a:cs typeface="Century Gothic"/>
              </a:rPr>
              <a:t>processi e prodotti </a:t>
            </a:r>
            <a:r>
              <a:rPr lang="it-IT" sz="2000" dirty="0">
                <a:cs typeface="Century Gothic"/>
              </a:rPr>
              <a:t>più innovativi.</a:t>
            </a:r>
          </a:p>
          <a:p>
            <a:pPr marL="342900" indent="-342900" algn="just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sz="2000" dirty="0" smtClean="0">
                <a:cs typeface="Century Gothic"/>
              </a:rPr>
              <a:t>attivare </a:t>
            </a:r>
            <a:r>
              <a:rPr lang="it-IT" sz="2000" dirty="0">
                <a:cs typeface="Century Gothic"/>
              </a:rPr>
              <a:t>anche processi di economia </a:t>
            </a:r>
            <a:r>
              <a:rPr lang="it-IT" sz="2000" dirty="0" smtClean="0">
                <a:cs typeface="Century Gothic"/>
              </a:rPr>
              <a:t>circolare e nuove </a:t>
            </a:r>
            <a:r>
              <a:rPr lang="it-IT" sz="2000" dirty="0">
                <a:cs typeface="Century Gothic"/>
              </a:rPr>
              <a:t>relazioni con le imprese e con i </a:t>
            </a:r>
            <a:r>
              <a:rPr lang="it-IT" sz="2000" dirty="0" smtClean="0">
                <a:cs typeface="Century Gothic"/>
              </a:rPr>
              <a:t>territori spostando </a:t>
            </a:r>
            <a:r>
              <a:rPr lang="it-IT" sz="2000" dirty="0">
                <a:cs typeface="Century Gothic"/>
              </a:rPr>
              <a:t>l’attenzione sui fabbisogni da soddisfare e le prestazioni da </a:t>
            </a:r>
            <a:r>
              <a:rPr lang="it-IT" sz="2000" dirty="0" smtClean="0">
                <a:cs typeface="Century Gothic"/>
              </a:rPr>
              <a:t>ottenere.</a:t>
            </a:r>
          </a:p>
          <a:p>
            <a:pPr marL="342900" indent="-342900" algn="just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sz="2000" dirty="0" smtClean="0">
                <a:cs typeface="Century Gothic"/>
              </a:rPr>
              <a:t>creare/migliorare gli strumenti attuativi dei GPP (Piani </a:t>
            </a:r>
            <a:r>
              <a:rPr lang="it-IT" sz="2000" dirty="0">
                <a:cs typeface="Century Gothic"/>
              </a:rPr>
              <a:t>di </a:t>
            </a:r>
            <a:r>
              <a:rPr lang="it-IT" sz="2000" dirty="0" smtClean="0">
                <a:cs typeface="Century Gothic"/>
              </a:rPr>
              <a:t>Azione Regionale, </a:t>
            </a:r>
            <a:r>
              <a:rPr lang="it-IT" sz="2000" dirty="0">
                <a:cs typeface="Century Gothic"/>
              </a:rPr>
              <a:t>bandi e capitolati, help desk etc.) </a:t>
            </a:r>
            <a:endParaRPr lang="it-IT" sz="2000" dirty="0" smtClean="0">
              <a:cs typeface="Century Gothic"/>
            </a:endParaRPr>
          </a:p>
          <a:p>
            <a:pPr algn="just">
              <a:spcAft>
                <a:spcPts val="1200"/>
              </a:spcAft>
              <a:buClr>
                <a:srgbClr val="92D050"/>
              </a:buClr>
            </a:pPr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2. </a:t>
            </a:r>
            <a:r>
              <a:rPr lang="it-IT" sz="2400" b="1" dirty="0" err="1" smtClean="0">
                <a:solidFill>
                  <a:srgbClr val="006600"/>
                </a:solidFill>
                <a:cs typeface="Century Gothic"/>
              </a:rPr>
              <a:t>GPPBest</a:t>
            </a:r>
            <a:r>
              <a:rPr lang="it-IT" sz="2400" dirty="0" smtClean="0">
                <a:solidFill>
                  <a:srgbClr val="006600"/>
                </a:solidFill>
                <a:cs typeface="Century Gothic"/>
              </a:rPr>
              <a:t> </a:t>
            </a:r>
            <a:r>
              <a:rPr lang="fr-FR" sz="2400" dirty="0" err="1">
                <a:solidFill>
                  <a:srgbClr val="006600"/>
                </a:solidFill>
                <a:cs typeface="Century Gothic"/>
              </a:rPr>
              <a:t>è</a:t>
            </a:r>
            <a:r>
              <a:rPr lang="it-IT" sz="2400" dirty="0">
                <a:solidFill>
                  <a:srgbClr val="006600"/>
                </a:solidFill>
                <a:cs typeface="Century Gothic"/>
              </a:rPr>
              <a:t> coerente con il tema </a:t>
            </a:r>
            <a:r>
              <a:rPr lang="it-IT" sz="2400" dirty="0" smtClean="0">
                <a:solidFill>
                  <a:srgbClr val="006600"/>
                </a:solidFill>
                <a:cs typeface="Century Gothic"/>
              </a:rPr>
              <a:t>“Informazione”</a:t>
            </a:r>
            <a:r>
              <a:rPr lang="it-IT" sz="2400" dirty="0">
                <a:solidFill>
                  <a:srgbClr val="006600"/>
                </a:solidFill>
                <a:cs typeface="Century Gothic"/>
              </a:rPr>
              <a:t>:</a:t>
            </a:r>
            <a:r>
              <a:rPr lang="it-IT" sz="2400" dirty="0">
                <a:cs typeface="Century Gothic"/>
              </a:rPr>
              <a:t>                   </a:t>
            </a:r>
            <a:endParaRPr lang="it-IT" sz="2400" dirty="0" smtClean="0">
              <a:cs typeface="Century Gothic"/>
            </a:endParaRPr>
          </a:p>
          <a:p>
            <a:pPr algn="just">
              <a:spcAft>
                <a:spcPts val="1200"/>
              </a:spcAft>
              <a:buClr>
                <a:srgbClr val="92D050"/>
              </a:buClr>
            </a:pPr>
            <a:r>
              <a:rPr lang="it-IT" sz="2000" dirty="0" smtClean="0">
                <a:cs typeface="Century Gothic"/>
              </a:rPr>
              <a:t>Attiva workshop nelle Regioni e avvia </a:t>
            </a:r>
            <a:r>
              <a:rPr lang="it-IT" sz="2000" dirty="0">
                <a:cs typeface="Century Gothic"/>
              </a:rPr>
              <a:t>di percorsi di sensibilizzazione e </a:t>
            </a:r>
            <a:r>
              <a:rPr lang="it-IT" sz="2000" dirty="0" err="1">
                <a:cs typeface="Century Gothic"/>
              </a:rPr>
              <a:t>capacity</a:t>
            </a:r>
            <a:r>
              <a:rPr lang="it-IT" sz="2000" dirty="0">
                <a:cs typeface="Century Gothic"/>
              </a:rPr>
              <a:t> building in Romania attraverso il trasferimento di buone pratiche e competenze</a:t>
            </a:r>
            <a:r>
              <a:rPr lang="it-IT" sz="2000" dirty="0" smtClean="0">
                <a:cs typeface="Century Gothic"/>
              </a:rPr>
              <a:t>.</a:t>
            </a:r>
          </a:p>
          <a:p>
            <a:pPr algn="just">
              <a:spcAft>
                <a:spcPts val="1200"/>
              </a:spcAft>
              <a:buClr>
                <a:srgbClr val="92D050"/>
              </a:buClr>
            </a:pPr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3. </a:t>
            </a:r>
            <a:r>
              <a:rPr lang="it-IT" sz="2400" b="1" dirty="0" err="1" smtClean="0">
                <a:solidFill>
                  <a:srgbClr val="006600"/>
                </a:solidFill>
                <a:cs typeface="Century Gothic"/>
              </a:rPr>
              <a:t>GPPBest</a:t>
            </a:r>
            <a:r>
              <a:rPr lang="it-IT" sz="2400" dirty="0" smtClean="0">
                <a:solidFill>
                  <a:srgbClr val="006600"/>
                </a:solidFill>
                <a:cs typeface="Century Gothic"/>
              </a:rPr>
              <a:t> </a:t>
            </a:r>
            <a:r>
              <a:rPr lang="fr-FR" sz="2400" dirty="0" err="1" smtClean="0">
                <a:solidFill>
                  <a:srgbClr val="006600"/>
                </a:solidFill>
                <a:cs typeface="Century Gothic"/>
              </a:rPr>
              <a:t>promuove</a:t>
            </a:r>
            <a:r>
              <a:rPr lang="fr-FR" sz="2400" dirty="0" smtClean="0">
                <a:solidFill>
                  <a:srgbClr val="006600"/>
                </a:solidFill>
                <a:cs typeface="Century Gothic"/>
              </a:rPr>
              <a:t> un </a:t>
            </a:r>
            <a:r>
              <a:rPr lang="fr-FR" sz="2400" dirty="0" err="1" smtClean="0">
                <a:solidFill>
                  <a:srgbClr val="006600"/>
                </a:solidFill>
                <a:cs typeface="Century Gothic"/>
              </a:rPr>
              <a:t>parternariato</a:t>
            </a:r>
            <a:r>
              <a:rPr lang="fr-FR" sz="2400" dirty="0" smtClean="0">
                <a:solidFill>
                  <a:srgbClr val="006600"/>
                </a:solidFill>
                <a:cs typeface="Century Gothic"/>
              </a:rPr>
              <a:t>: </a:t>
            </a:r>
            <a:r>
              <a:rPr lang="fr-FR" sz="2400" dirty="0" err="1" smtClean="0">
                <a:solidFill>
                  <a:srgbClr val="006600"/>
                </a:solidFill>
                <a:cs typeface="Century Gothic"/>
              </a:rPr>
              <a:t>Italia</a:t>
            </a:r>
            <a:r>
              <a:rPr lang="fr-FR" sz="2400" dirty="0" smtClean="0">
                <a:solidFill>
                  <a:srgbClr val="006600"/>
                </a:solidFill>
                <a:cs typeface="Century Gothic"/>
              </a:rPr>
              <a:t> (</a:t>
            </a:r>
            <a:r>
              <a:rPr lang="it-IT" sz="2400" dirty="0" smtClean="0">
                <a:cs typeface="Century Gothic"/>
              </a:rPr>
              <a:t>Basilicata</a:t>
            </a:r>
            <a:r>
              <a:rPr lang="it-IT" sz="2400" dirty="0">
                <a:cs typeface="Century Gothic"/>
              </a:rPr>
              <a:t>, Sardegna, </a:t>
            </a:r>
            <a:r>
              <a:rPr lang="it-IT" sz="2400" dirty="0" smtClean="0">
                <a:cs typeface="Century Gothic"/>
              </a:rPr>
              <a:t>Lazio) </a:t>
            </a:r>
            <a:r>
              <a:rPr lang="fr-FR" sz="2400" dirty="0" smtClean="0">
                <a:solidFill>
                  <a:srgbClr val="006600"/>
                </a:solidFill>
                <a:cs typeface="Century Gothic"/>
              </a:rPr>
              <a:t> - Romania</a:t>
            </a:r>
            <a:endParaRPr lang="it-IT" sz="2400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5903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915400" cy="492443"/>
          </a:xfrm>
        </p:spPr>
        <p:txBody>
          <a:bodyPr/>
          <a:lstStyle/>
          <a:p>
            <a:pPr algn="ctr"/>
            <a:r>
              <a:rPr lang="it-IT" sz="3200" b="1" spc="85" dirty="0">
                <a:solidFill>
                  <a:srgbClr val="008000"/>
                </a:solidFill>
                <a:latin typeface="+mj-lt"/>
              </a:rPr>
              <a:t>5</a:t>
            </a:r>
            <a:r>
              <a:rPr lang="it-IT" sz="3200" b="1" spc="85" dirty="0" smtClean="0">
                <a:solidFill>
                  <a:srgbClr val="008000"/>
                </a:solidFill>
                <a:latin typeface="+mj-lt"/>
              </a:rPr>
              <a:t>. LA MOBILITAZIONE DELLE RISORSE</a:t>
            </a:r>
            <a:endParaRPr lang="it-IT" sz="3200" dirty="0">
              <a:latin typeface="+mj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11560" y="1602904"/>
            <a:ext cx="8496944" cy="31976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4200" b="0" i="0">
                <a:solidFill>
                  <a:srgbClr val="212121"/>
                </a:solidFill>
                <a:latin typeface="Palatino Linotype"/>
                <a:ea typeface="+mn-ea"/>
                <a:cs typeface="Palatino Linotype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en-US" sz="2400" b="1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en-US" sz="2400" b="1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800" kern="0" dirty="0" err="1" smtClean="0">
                <a:solidFill>
                  <a:schemeClr val="tx1"/>
                </a:solidFill>
                <a:latin typeface="+mn-lt"/>
              </a:rPr>
              <a:t>Approccio</a:t>
            </a:r>
            <a:r>
              <a:rPr lang="en-US" sz="28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+mn-lt"/>
              </a:rPr>
              <a:t>multidirezionale</a:t>
            </a:r>
            <a:endParaRPr lang="en-US" sz="2800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en-US" sz="2800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en-US" sz="2800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800" kern="0" dirty="0" err="1" smtClean="0">
                <a:solidFill>
                  <a:schemeClr val="tx1"/>
                </a:solidFill>
                <a:latin typeface="+mn-lt"/>
              </a:rPr>
              <a:t>Approccio</a:t>
            </a:r>
            <a:r>
              <a:rPr lang="en-US" sz="28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+mn-lt"/>
              </a:rPr>
              <a:t>flessibile</a:t>
            </a:r>
            <a:r>
              <a:rPr lang="en-US" sz="2800" kern="0" dirty="0" smtClean="0">
                <a:solidFill>
                  <a:schemeClr val="tx1"/>
                </a:solidFill>
                <a:latin typeface="+mn-lt"/>
              </a:rPr>
              <a:t> e </a:t>
            </a:r>
            <a:r>
              <a:rPr lang="en-US" sz="2800" kern="0" dirty="0" err="1" smtClean="0">
                <a:solidFill>
                  <a:schemeClr val="tx1"/>
                </a:solidFill>
                <a:latin typeface="+mn-lt"/>
              </a:rPr>
              <a:t>puntiforme</a:t>
            </a:r>
            <a:endParaRPr lang="en-US" sz="2800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en-US" sz="2800" kern="0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92D050"/>
              </a:buClr>
            </a:pPr>
            <a:endParaRPr lang="en-US" sz="2800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US" sz="2800" kern="0" spc="-30" dirty="0" err="1" smtClean="0">
                <a:solidFill>
                  <a:schemeClr val="tx1"/>
                </a:solidFill>
                <a:latin typeface="+mn-lt"/>
              </a:rPr>
              <a:t>Percorso</a:t>
            </a:r>
            <a:r>
              <a:rPr lang="en-US" sz="2800" kern="0" spc="-3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kern="0" spc="-30" dirty="0" err="1" smtClean="0">
                <a:solidFill>
                  <a:schemeClr val="tx1"/>
                </a:solidFill>
                <a:latin typeface="+mn-lt"/>
              </a:rPr>
              <a:t>progressivo</a:t>
            </a:r>
            <a:r>
              <a:rPr lang="en-US" sz="2800" kern="0" spc="-30" dirty="0" smtClean="0">
                <a:solidFill>
                  <a:schemeClr val="tx1"/>
                </a:solidFill>
                <a:latin typeface="+mn-lt"/>
              </a:rPr>
              <a:t> e </a:t>
            </a:r>
            <a:r>
              <a:rPr lang="en-US" sz="2800" kern="0" spc="-30" dirty="0" err="1" smtClean="0">
                <a:solidFill>
                  <a:schemeClr val="tx1"/>
                </a:solidFill>
                <a:latin typeface="+mn-lt"/>
              </a:rPr>
              <a:t>appropriato</a:t>
            </a:r>
            <a:r>
              <a:rPr lang="en-US" sz="2800" kern="0" spc="-3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800" kern="0" spc="-30" dirty="0" smtClean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rgbClr val="92D050"/>
              </a:buClr>
            </a:pPr>
            <a:r>
              <a:rPr lang="en-US" sz="2800" kern="0" spc="-3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kern="0" spc="-30" dirty="0" smtClean="0">
                <a:solidFill>
                  <a:schemeClr val="tx1"/>
                </a:solidFill>
                <a:latin typeface="+mn-lt"/>
              </a:rPr>
              <a:t>    </a:t>
            </a:r>
            <a:r>
              <a:rPr lang="en-US" sz="2800" kern="0" spc="-30" dirty="0" smtClean="0">
                <a:solidFill>
                  <a:schemeClr val="tx1"/>
                </a:solidFill>
                <a:latin typeface="+mn-lt"/>
              </a:rPr>
              <a:t>ad </a:t>
            </a:r>
            <a:r>
              <a:rPr lang="en-US" sz="2800" kern="0" spc="-30" dirty="0" err="1" smtClean="0">
                <a:solidFill>
                  <a:schemeClr val="tx1"/>
                </a:solidFill>
                <a:latin typeface="+mn-lt"/>
              </a:rPr>
              <a:t>ente</a:t>
            </a:r>
            <a:r>
              <a:rPr lang="en-US" sz="2800" kern="0" spc="-30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2800" kern="0" spc="-30" dirty="0" err="1" smtClean="0">
                <a:solidFill>
                  <a:schemeClr val="tx1"/>
                </a:solidFill>
                <a:latin typeface="+mn-lt"/>
              </a:rPr>
              <a:t>progetto</a:t>
            </a:r>
            <a:endParaRPr lang="en-US" sz="2800" kern="0" spc="-3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2000" i="1" kern="0" dirty="0" smtClean="0">
              <a:solidFill>
                <a:srgbClr val="993300"/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us.cdn4.123rf.com/168nwm/brunoilfo/brunoilfo1111/brunoilfo111100012/11277562-otto-frecce-colorate-punta-verso-l-39-esterno-dal-centro-comu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30231"/>
            <a:ext cx="1750603" cy="145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2076224" cy="612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mariaimmacolata.it/Resource/piet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4269" y="4757852"/>
            <a:ext cx="1316413" cy="1312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34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533400" y="559713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>
                <a:solidFill>
                  <a:srgbClr val="008000"/>
                </a:solidFill>
                <a:latin typeface="+mj-lt"/>
              </a:rPr>
              <a:t>5</a:t>
            </a:r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. LA MOBILITAZIONE DELLE RISORSE</a:t>
            </a:r>
            <a:endParaRPr lang="it-IT" sz="2800" dirty="0"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3400" y="1493107"/>
            <a:ext cx="3456384" cy="426784"/>
          </a:xfrm>
          <a:prstGeom prst="rect">
            <a:avLst/>
          </a:prstGeom>
          <a:solidFill>
            <a:schemeClr val="bg1"/>
          </a:solidFill>
        </p:spPr>
        <p:txBody>
          <a:bodyPr wrap="square" lIns="97530" tIns="48765" rIns="97530" bIns="48765">
            <a:spAutoFit/>
          </a:bodyPr>
          <a:lstStyle/>
          <a:p>
            <a:pPr algn="ctr">
              <a:spcBef>
                <a:spcPts val="640"/>
              </a:spcBef>
            </a:pPr>
            <a:r>
              <a:rPr lang="it-IT" sz="2100" b="1" dirty="0"/>
              <a:t>SOVVENZIONE</a:t>
            </a:r>
            <a:endParaRPr lang="it-IT" sz="2100" dirty="0"/>
          </a:p>
        </p:txBody>
      </p:sp>
      <p:sp>
        <p:nvSpPr>
          <p:cNvPr id="8" name="Rettangolo 7"/>
          <p:cNvSpPr/>
          <p:nvPr/>
        </p:nvSpPr>
        <p:spPr>
          <a:xfrm>
            <a:off x="381000" y="2341944"/>
            <a:ext cx="3610001" cy="652480"/>
          </a:xfrm>
          <a:prstGeom prst="rect">
            <a:avLst/>
          </a:prstGeom>
          <a:solidFill>
            <a:schemeClr val="bg1"/>
          </a:solidFill>
        </p:spPr>
        <p:txBody>
          <a:bodyPr wrap="square" lIns="97530" tIns="48765" rIns="97530" bIns="48765">
            <a:spAutoFit/>
          </a:bodyPr>
          <a:lstStyle/>
          <a:p>
            <a:pPr algn="ctr">
              <a:spcBef>
                <a:spcPts val="640"/>
              </a:spcBef>
            </a:pPr>
            <a:r>
              <a:rPr lang="it-IT" b="1" dirty="0" smtClean="0"/>
              <a:t>Co-finanziamento 50-80% </a:t>
            </a:r>
            <a:r>
              <a:rPr lang="it-IT" dirty="0" smtClean="0"/>
              <a:t>delle spese ammissibili (raramente 100%)</a:t>
            </a:r>
          </a:p>
        </p:txBody>
      </p:sp>
      <p:sp>
        <p:nvSpPr>
          <p:cNvPr id="9" name="Rettangolo 8"/>
          <p:cNvSpPr/>
          <p:nvPr/>
        </p:nvSpPr>
        <p:spPr>
          <a:xfrm>
            <a:off x="304800" y="3734409"/>
            <a:ext cx="3456384" cy="1698921"/>
          </a:xfrm>
          <a:prstGeom prst="rect">
            <a:avLst/>
          </a:prstGeom>
          <a:solidFill>
            <a:schemeClr val="bg1"/>
          </a:solidFill>
        </p:spPr>
        <p:txBody>
          <a:bodyPr wrap="square" lIns="97530" tIns="48765" rIns="97530" bIns="48765">
            <a:spAutoFit/>
          </a:bodyPr>
          <a:lstStyle/>
          <a:p>
            <a:pPr algn="ctr"/>
            <a:r>
              <a:rPr lang="it-IT" b="1" dirty="0"/>
              <a:t>Spese </a:t>
            </a:r>
            <a:r>
              <a:rPr lang="it-IT" b="1" dirty="0" smtClean="0"/>
              <a:t>ammissibili</a:t>
            </a:r>
            <a:r>
              <a:rPr lang="it-IT" dirty="0"/>
              <a:t> </a:t>
            </a:r>
            <a:endParaRPr lang="it-IT" dirty="0" smtClean="0"/>
          </a:p>
          <a:p>
            <a:pPr algn="ctr"/>
            <a:r>
              <a:rPr lang="it-IT" dirty="0" smtClean="0"/>
              <a:t>per </a:t>
            </a:r>
            <a:r>
              <a:rPr lang="it-IT" b="1" dirty="0" smtClean="0"/>
              <a:t>le attività di progetto</a:t>
            </a:r>
            <a:r>
              <a:rPr lang="it-IT" dirty="0" smtClean="0"/>
              <a:t>: </a:t>
            </a:r>
            <a:r>
              <a:rPr lang="it-IT" sz="1700" dirty="0"/>
              <a:t>es. personale, viaggi, organizzazione di eventi, produzione di studi, ricerche e altri output, ecc. </a:t>
            </a:r>
          </a:p>
          <a:p>
            <a:pPr algn="ctr"/>
            <a:r>
              <a:rPr lang="it-IT" sz="1700" dirty="0"/>
              <a:t>(raramente beni durevoli)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267200" y="2351855"/>
            <a:ext cx="3686810" cy="3837968"/>
          </a:xfrm>
          <a:prstGeom prst="rect">
            <a:avLst/>
          </a:prstGeom>
          <a:solidFill>
            <a:schemeClr val="bg1"/>
          </a:solidFill>
        </p:spPr>
        <p:txBody>
          <a:bodyPr wrap="square" lIns="97530" tIns="48765" rIns="97530" bIns="48765">
            <a:spAutoFit/>
          </a:bodyPr>
          <a:lstStyle/>
          <a:p>
            <a:pPr algn="ctr"/>
            <a:r>
              <a:rPr lang="it-IT" b="1" dirty="0" smtClean="0"/>
              <a:t>Risorse interne</a:t>
            </a:r>
          </a:p>
          <a:p>
            <a:pPr algn="ctr"/>
            <a:r>
              <a:rPr lang="it-IT" dirty="0" smtClean="0"/>
              <a:t>=</a:t>
            </a:r>
            <a:r>
              <a:rPr lang="it-IT" b="1" dirty="0" smtClean="0"/>
              <a:t> </a:t>
            </a:r>
            <a:r>
              <a:rPr lang="it-IT" dirty="0" smtClean="0"/>
              <a:t>risorse </a:t>
            </a:r>
            <a:r>
              <a:rPr lang="it-IT" dirty="0"/>
              <a:t>proprie del </a:t>
            </a:r>
            <a:r>
              <a:rPr lang="it-IT" dirty="0" smtClean="0"/>
              <a:t>beneficiario o di un partner. </a:t>
            </a:r>
          </a:p>
          <a:p>
            <a:pPr algn="ctr"/>
            <a:r>
              <a:rPr lang="it-IT" sz="1700" dirty="0"/>
              <a:t>es. l’opera svolta da personale retribuito o l’utilizzo di locali e attrezzature</a:t>
            </a:r>
          </a:p>
          <a:p>
            <a:pPr algn="ctr"/>
            <a:r>
              <a:rPr lang="it-IT" b="1" dirty="0"/>
              <a:t>+</a:t>
            </a:r>
          </a:p>
          <a:p>
            <a:pPr algn="ctr"/>
            <a:r>
              <a:rPr lang="it-IT" b="1" dirty="0"/>
              <a:t>altre forme di finanziamento</a:t>
            </a:r>
            <a:r>
              <a:rPr lang="it-IT" dirty="0"/>
              <a:t>: </a:t>
            </a:r>
            <a:r>
              <a:rPr lang="it-IT" sz="1700" dirty="0"/>
              <a:t>fondi nazionali o regionali, sponsorizzazioni, donazioni e finanziamenti privati, finanziamenti bancari, </a:t>
            </a:r>
            <a:r>
              <a:rPr lang="it-IT" sz="1700" i="1" dirty="0" err="1"/>
              <a:t>crowdfunding</a:t>
            </a:r>
            <a:r>
              <a:rPr lang="it-IT" sz="1700" dirty="0"/>
              <a:t>, modalità legate al tipo di progetto</a:t>
            </a:r>
          </a:p>
          <a:p>
            <a:pPr algn="ctr"/>
            <a:r>
              <a:rPr lang="it-IT" sz="1700" dirty="0"/>
              <a:t>(es. ricavi previsti dallo svolgimento delle attività)</a:t>
            </a:r>
          </a:p>
        </p:txBody>
      </p:sp>
      <p:sp>
        <p:nvSpPr>
          <p:cNvPr id="11" name="Parentesi quadra aperta 10"/>
          <p:cNvSpPr/>
          <p:nvPr/>
        </p:nvSpPr>
        <p:spPr>
          <a:xfrm>
            <a:off x="304800" y="3657601"/>
            <a:ext cx="384043" cy="2112238"/>
          </a:xfrm>
          <a:prstGeom prst="leftBracket">
            <a:avLst/>
          </a:prstGeom>
          <a:noFill/>
          <a:ln w="152400" cmpd="sng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7530" tIns="48765" rIns="97530" bIns="48765"/>
          <a:lstStyle/>
          <a:p>
            <a:endParaRPr lang="it-IT"/>
          </a:p>
        </p:txBody>
      </p:sp>
      <p:sp>
        <p:nvSpPr>
          <p:cNvPr id="12" name="Parentesi quadra aperta 11"/>
          <p:cNvSpPr/>
          <p:nvPr/>
        </p:nvSpPr>
        <p:spPr>
          <a:xfrm flipH="1">
            <a:off x="3429000" y="3657600"/>
            <a:ext cx="384043" cy="2112239"/>
          </a:xfrm>
          <a:prstGeom prst="leftBracket">
            <a:avLst/>
          </a:prstGeom>
          <a:noFill/>
          <a:ln w="152400" cmpd="sng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7530" tIns="48765" rIns="97530" bIns="48765"/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495800" y="1506961"/>
            <a:ext cx="3456384" cy="426784"/>
          </a:xfrm>
          <a:prstGeom prst="rect">
            <a:avLst/>
          </a:prstGeom>
          <a:solidFill>
            <a:schemeClr val="bg1"/>
          </a:solidFill>
        </p:spPr>
        <p:txBody>
          <a:bodyPr wrap="square" lIns="97530" tIns="48765" rIns="97530" bIns="48765">
            <a:spAutoFit/>
          </a:bodyPr>
          <a:lstStyle/>
          <a:p>
            <a:pPr algn="ctr">
              <a:spcBef>
                <a:spcPts val="640"/>
              </a:spcBef>
            </a:pPr>
            <a:r>
              <a:rPr lang="it-IT" sz="2100" b="1" dirty="0"/>
              <a:t>ALTRO</a:t>
            </a:r>
            <a:endParaRPr lang="it-IT" sz="2100" dirty="0"/>
          </a:p>
        </p:txBody>
      </p:sp>
      <p:sp>
        <p:nvSpPr>
          <p:cNvPr id="14" name="Rettangolo 13"/>
          <p:cNvSpPr/>
          <p:nvPr/>
        </p:nvSpPr>
        <p:spPr>
          <a:xfrm>
            <a:off x="4038600" y="1506961"/>
            <a:ext cx="614468" cy="426784"/>
          </a:xfrm>
          <a:prstGeom prst="rect">
            <a:avLst/>
          </a:prstGeom>
        </p:spPr>
        <p:txBody>
          <a:bodyPr wrap="square" lIns="97530" tIns="48765" rIns="97530" bIns="48765">
            <a:spAutoFit/>
          </a:bodyPr>
          <a:lstStyle/>
          <a:p>
            <a:pPr algn="ctr">
              <a:spcBef>
                <a:spcPts val="640"/>
              </a:spcBef>
            </a:pPr>
            <a:r>
              <a:rPr lang="it-IT" sz="2100" b="1" dirty="0">
                <a:latin typeface="Century Gothic" pitchFamily="34" charset="0"/>
              </a:rPr>
              <a:t>+</a:t>
            </a:r>
            <a:endParaRPr lang="it-IT" sz="2100" dirty="0">
              <a:latin typeface="Century Gothic" pitchFamily="34" charset="0"/>
            </a:endParaRPr>
          </a:p>
        </p:txBody>
      </p:sp>
      <p:sp>
        <p:nvSpPr>
          <p:cNvPr id="15" name="Freccia giù 14"/>
          <p:cNvSpPr/>
          <p:nvPr/>
        </p:nvSpPr>
        <p:spPr>
          <a:xfrm>
            <a:off x="1828800" y="1967812"/>
            <a:ext cx="921702" cy="384043"/>
          </a:xfrm>
          <a:prstGeom prst="downArrow">
            <a:avLst/>
          </a:prstGeom>
          <a:solidFill>
            <a:srgbClr val="00660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giù 15"/>
          <p:cNvSpPr/>
          <p:nvPr/>
        </p:nvSpPr>
        <p:spPr>
          <a:xfrm>
            <a:off x="5715000" y="1967812"/>
            <a:ext cx="921702" cy="384043"/>
          </a:xfrm>
          <a:prstGeom prst="downArrow">
            <a:avLst/>
          </a:prstGeom>
          <a:solidFill>
            <a:srgbClr val="00660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23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/>
          <p:cNvSpPr/>
          <p:nvPr/>
        </p:nvSpPr>
        <p:spPr>
          <a:xfrm>
            <a:off x="304800" y="1222206"/>
            <a:ext cx="89916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700" b="1" dirty="0" smtClean="0">
                <a:solidFill>
                  <a:srgbClr val="92D050"/>
                </a:solidFill>
                <a:cs typeface="Century Gothic"/>
              </a:rPr>
              <a:t>Tipologia di sovvenzione (100%-50%) </a:t>
            </a:r>
            <a:r>
              <a:rPr lang="it-IT" sz="2700" dirty="0" smtClean="0">
                <a:cs typeface="Century Gothic"/>
              </a:rPr>
              <a:t>e </a:t>
            </a:r>
            <a:r>
              <a:rPr lang="it-IT" sz="2700" b="1" dirty="0" smtClean="0">
                <a:solidFill>
                  <a:srgbClr val="92D050"/>
                </a:solidFill>
                <a:cs typeface="Century Gothic"/>
              </a:rPr>
              <a:t>linee di finanziamento</a:t>
            </a:r>
            <a:endParaRPr lang="it-IT" sz="2700" dirty="0">
              <a:cs typeface="Century Gothic"/>
            </a:endParaRPr>
          </a:p>
          <a:p>
            <a:pPr algn="just">
              <a:spcAft>
                <a:spcPts val="600"/>
              </a:spcAft>
            </a:pPr>
            <a:endParaRPr lang="it-IT" sz="1400" b="1" u="sng" dirty="0" smtClean="0">
              <a:solidFill>
                <a:srgbClr val="006600"/>
              </a:solidFill>
              <a:cs typeface="Century Gothic"/>
            </a:endParaRPr>
          </a:p>
          <a:p>
            <a:pPr algn="just">
              <a:spcAft>
                <a:spcPts val="600"/>
              </a:spcAft>
            </a:pPr>
            <a:r>
              <a:rPr lang="it-IT" sz="2400" b="1" u="sng" dirty="0" smtClean="0">
                <a:solidFill>
                  <a:srgbClr val="006600"/>
                </a:solidFill>
                <a:cs typeface="Century Gothic"/>
              </a:rPr>
              <a:t>Avviso </a:t>
            </a:r>
            <a:r>
              <a:rPr lang="it-IT" sz="2400" b="1" u="sng" dirty="0">
                <a:solidFill>
                  <a:srgbClr val="006600"/>
                </a:solidFill>
                <a:cs typeface="Century Gothic"/>
              </a:rPr>
              <a:t>1 del B</a:t>
            </a:r>
            <a:r>
              <a:rPr lang="it-IT" sz="2400" b="1" u="sng" dirty="0" smtClean="0">
                <a:solidFill>
                  <a:srgbClr val="006600"/>
                </a:solidFill>
                <a:cs typeface="Century Gothic"/>
              </a:rPr>
              <a:t>ando</a:t>
            </a:r>
            <a:r>
              <a:rPr lang="it-IT" sz="2400" dirty="0" smtClean="0">
                <a:cs typeface="Century Gothic"/>
              </a:rPr>
              <a:t> </a:t>
            </a:r>
            <a:r>
              <a:rPr lang="it-IT" sz="2400" b="1" u="sng" dirty="0" err="1">
                <a:solidFill>
                  <a:srgbClr val="006600"/>
                </a:solidFill>
                <a:cs typeface="Century Gothic"/>
              </a:rPr>
              <a:t>Seed</a:t>
            </a:r>
            <a:r>
              <a:rPr lang="it-IT" sz="2400" b="1" u="sng" dirty="0">
                <a:solidFill>
                  <a:srgbClr val="006600"/>
                </a:solidFill>
                <a:cs typeface="Century Gothic"/>
              </a:rPr>
              <a:t> Money-</a:t>
            </a:r>
            <a:r>
              <a:rPr lang="it-IT" sz="2400" b="1" u="sng" dirty="0" smtClean="0">
                <a:solidFill>
                  <a:srgbClr val="006600"/>
                </a:solidFill>
                <a:cs typeface="Century Gothic"/>
              </a:rPr>
              <a:t>FESR </a:t>
            </a:r>
            <a:endParaRPr lang="it-IT" sz="2400" dirty="0">
              <a:cs typeface="Century Gothic"/>
            </a:endParaRPr>
          </a:p>
          <a:p>
            <a:pPr algn="just">
              <a:spcAft>
                <a:spcPts val="600"/>
              </a:spcAft>
            </a:pPr>
            <a:r>
              <a:rPr lang="it-IT" sz="2400" dirty="0" smtClean="0">
                <a:cs typeface="Century Gothic"/>
              </a:rPr>
              <a:t>(</a:t>
            </a:r>
            <a:r>
              <a:rPr lang="it-IT" sz="2400" dirty="0" err="1">
                <a:cs typeface="Century Gothic"/>
              </a:rPr>
              <a:t>scad</a:t>
            </a:r>
            <a:r>
              <a:rPr lang="it-IT" sz="2400" dirty="0">
                <a:cs typeface="Century Gothic"/>
              </a:rPr>
              <a:t>. 31/10/2017</a:t>
            </a:r>
            <a:r>
              <a:rPr lang="it-IT" sz="2400" dirty="0" smtClean="0">
                <a:cs typeface="Century Gothic"/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it-IT" sz="2400" dirty="0" smtClean="0">
                <a:cs typeface="Century Gothic"/>
              </a:rPr>
              <a:t>(</a:t>
            </a:r>
            <a:r>
              <a:rPr lang="it-IT" sz="2400" dirty="0">
                <a:cs typeface="Century Gothic"/>
              </a:rPr>
              <a:t>170 mila euro) </a:t>
            </a:r>
            <a:r>
              <a:rPr lang="it-IT" sz="2400" dirty="0" smtClean="0">
                <a:cs typeface="Century Gothic"/>
              </a:rPr>
              <a:t>di aiuto </a:t>
            </a:r>
            <a:r>
              <a:rPr lang="it-IT" sz="2400" dirty="0">
                <a:cs typeface="Century Gothic"/>
              </a:rPr>
              <a:t>dalla fase di avvio allo studio del prodotto</a:t>
            </a:r>
            <a:r>
              <a:rPr lang="it-IT" sz="2400" dirty="0" smtClean="0">
                <a:cs typeface="Century Gothic"/>
              </a:rPr>
              <a:t>.</a:t>
            </a:r>
            <a:endParaRPr lang="it-IT" sz="2400" dirty="0">
              <a:cs typeface="Century Gothic"/>
            </a:endParaRPr>
          </a:p>
          <a:p>
            <a:pPr algn="just">
              <a:spcAft>
                <a:spcPts val="600"/>
              </a:spcAft>
            </a:pPr>
            <a:endParaRPr lang="it-IT" sz="1400" b="1" dirty="0" smtClean="0">
              <a:solidFill>
                <a:srgbClr val="006600"/>
              </a:solidFill>
              <a:cs typeface="Century Gothic"/>
            </a:endParaRPr>
          </a:p>
          <a:p>
            <a:pPr algn="just">
              <a:spcAft>
                <a:spcPts val="600"/>
              </a:spcAft>
            </a:pPr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Fase </a:t>
            </a:r>
            <a:r>
              <a:rPr lang="it-IT" sz="2400" b="1" dirty="0">
                <a:solidFill>
                  <a:srgbClr val="006600"/>
                </a:solidFill>
                <a:cs typeface="Century Gothic"/>
              </a:rPr>
              <a:t>1: </a:t>
            </a:r>
            <a:r>
              <a:rPr lang="it-IT" sz="2400" dirty="0">
                <a:cs typeface="Century Gothic"/>
              </a:rPr>
              <a:t>Avvio dell’impresa e sviluppo del prototipo (6 mesi) </a:t>
            </a:r>
            <a:r>
              <a:rPr lang="it-IT" sz="2400" b="1" dirty="0">
                <a:solidFill>
                  <a:srgbClr val="FF0000"/>
                </a:solidFill>
                <a:cs typeface="Century Gothic"/>
              </a:rPr>
              <a:t>100% sovvenzione </a:t>
            </a:r>
            <a:r>
              <a:rPr lang="it-IT" sz="2400" dirty="0">
                <a:cs typeface="Century Gothic"/>
              </a:rPr>
              <a:t>fino a 70.000 euro;</a:t>
            </a:r>
          </a:p>
          <a:p>
            <a:pPr algn="just">
              <a:spcAft>
                <a:spcPts val="600"/>
              </a:spcAft>
            </a:pPr>
            <a:r>
              <a:rPr lang="it-IT" sz="2400" b="1" dirty="0">
                <a:solidFill>
                  <a:srgbClr val="006600"/>
                </a:solidFill>
                <a:cs typeface="Century Gothic"/>
              </a:rPr>
              <a:t>Fase 2: </a:t>
            </a:r>
            <a:r>
              <a:rPr lang="it-IT" sz="2400" dirty="0">
                <a:cs typeface="Century Gothic"/>
              </a:rPr>
              <a:t>ingegnerizzazione del prototipo e commercializzazione del prodotto, fino a 100.000 euro, 50% sovvenzione – a questa fase si accede dopo aver trovato un investitore privato – </a:t>
            </a:r>
            <a:r>
              <a:rPr lang="it-IT" sz="2400" b="1" dirty="0" err="1">
                <a:solidFill>
                  <a:srgbClr val="FF0000"/>
                </a:solidFill>
                <a:cs typeface="Century Gothic"/>
              </a:rPr>
              <a:t>matching</a:t>
            </a:r>
            <a:r>
              <a:rPr lang="it-IT" sz="2400" b="1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cs typeface="Century Gothic"/>
              </a:rPr>
              <a:t>fund</a:t>
            </a:r>
            <a:endParaRPr lang="it-IT" sz="2400" b="1" dirty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57200" y="407313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>
                <a:solidFill>
                  <a:srgbClr val="008000"/>
                </a:solidFill>
                <a:latin typeface="+mj-lt"/>
              </a:rPr>
              <a:t>5</a:t>
            </a:r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. LA MOBILITAZIONE DELLE RISORSE</a:t>
            </a:r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6831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990600"/>
            <a:ext cx="8763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 smtClean="0">
                <a:solidFill>
                  <a:srgbClr val="92D050"/>
                </a:solidFill>
                <a:cs typeface="Century Gothic"/>
              </a:rPr>
              <a:t>Esempi di bandi attivi</a:t>
            </a:r>
          </a:p>
          <a:p>
            <a:pPr algn="ctr">
              <a:spcAft>
                <a:spcPts val="600"/>
              </a:spcAft>
            </a:pPr>
            <a:endParaRPr lang="it-IT" sz="400" b="1" dirty="0" smtClean="0">
              <a:solidFill>
                <a:srgbClr val="92D050"/>
              </a:solidFill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PSR </a:t>
            </a:r>
            <a:r>
              <a:rPr lang="it-IT" sz="2400" b="1" dirty="0">
                <a:solidFill>
                  <a:srgbClr val="006600"/>
                </a:solidFill>
                <a:cs typeface="Century Gothic"/>
              </a:rPr>
              <a:t>FEASR 2014-</a:t>
            </a:r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2020 – LAZIO </a:t>
            </a:r>
            <a:r>
              <a:rPr lang="it-IT" sz="2400" dirty="0" smtClean="0">
                <a:solidFill>
                  <a:srgbClr val="000000"/>
                </a:solidFill>
                <a:cs typeface="Century Gothic"/>
              </a:rPr>
              <a:t>(</a:t>
            </a:r>
            <a:r>
              <a:rPr lang="it-IT" sz="2400" dirty="0" err="1" smtClean="0">
                <a:solidFill>
                  <a:srgbClr val="000000"/>
                </a:solidFill>
                <a:cs typeface="Century Gothic"/>
              </a:rPr>
              <a:t>scad</a:t>
            </a:r>
            <a:r>
              <a:rPr lang="it-IT" sz="2400" dirty="0" smtClean="0">
                <a:solidFill>
                  <a:srgbClr val="000000"/>
                </a:solidFill>
                <a:cs typeface="Century Gothic"/>
              </a:rPr>
              <a:t>. 15/01/2018)</a:t>
            </a:r>
            <a:r>
              <a:rPr lang="it-IT" sz="2400" b="1" dirty="0">
                <a:solidFill>
                  <a:srgbClr val="006600"/>
                </a:solidFill>
                <a:cs typeface="Century Gothic"/>
              </a:rPr>
              <a:t> </a:t>
            </a:r>
            <a:endParaRPr lang="it-IT" sz="2400" b="1" dirty="0" smtClean="0">
              <a:solidFill>
                <a:srgbClr val="006600"/>
              </a:solidFill>
              <a:cs typeface="Century Gothic"/>
            </a:endParaRPr>
          </a:p>
          <a:p>
            <a:pPr>
              <a:spcAft>
                <a:spcPts val="600"/>
              </a:spcAft>
            </a:pPr>
            <a:endParaRPr lang="it-IT" sz="2400" b="1" dirty="0">
              <a:solidFill>
                <a:srgbClr val="006600"/>
              </a:solidFill>
              <a:cs typeface="Century Gothic"/>
            </a:endParaRPr>
          </a:p>
          <a:p>
            <a:pPr>
              <a:spcAft>
                <a:spcPts val="600"/>
              </a:spcAft>
            </a:pPr>
            <a:endParaRPr lang="it-IT" sz="2400" b="1" dirty="0" smtClean="0">
              <a:solidFill>
                <a:srgbClr val="006600"/>
              </a:solidFill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it-IT" sz="2000" dirty="0" smtClean="0">
                <a:cs typeface="Century Gothic"/>
              </a:rPr>
              <a:t>Sono </a:t>
            </a:r>
            <a:r>
              <a:rPr lang="it-IT" sz="2000" dirty="0" smtClean="0">
                <a:cs typeface="Century Gothic"/>
              </a:rPr>
              <a:t>finanziate tecnologie </a:t>
            </a:r>
            <a:r>
              <a:rPr lang="it-IT" sz="2000" dirty="0">
                <a:cs typeface="Century Gothic"/>
              </a:rPr>
              <a:t>innovative in grado di </a:t>
            </a:r>
            <a:r>
              <a:rPr lang="it-IT" sz="2000" dirty="0" smtClean="0">
                <a:cs typeface="Century Gothic"/>
              </a:rPr>
              <a:t>:</a:t>
            </a:r>
            <a:endParaRPr lang="it-IT" sz="2000" dirty="0">
              <a:cs typeface="Century Gothic"/>
            </a:endParaRPr>
          </a:p>
          <a:p>
            <a:pPr marL="342900" indent="-342900" algn="just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sz="2000" dirty="0">
                <a:cs typeface="Century Gothic"/>
              </a:rPr>
              <a:t>m</a:t>
            </a:r>
            <a:r>
              <a:rPr lang="it-IT" sz="2000" dirty="0" smtClean="0">
                <a:cs typeface="Century Gothic"/>
              </a:rPr>
              <a:t>igliorare </a:t>
            </a:r>
            <a:r>
              <a:rPr lang="it-IT" sz="2000" dirty="0" err="1" smtClean="0">
                <a:cs typeface="Century Gothic"/>
              </a:rPr>
              <a:t>remuneratività</a:t>
            </a:r>
            <a:r>
              <a:rPr lang="it-IT" sz="2000" dirty="0" smtClean="0">
                <a:cs typeface="Century Gothic"/>
              </a:rPr>
              <a:t> </a:t>
            </a:r>
            <a:r>
              <a:rPr lang="it-IT" sz="2000" dirty="0">
                <a:cs typeface="Century Gothic"/>
              </a:rPr>
              <a:t>per le aziende agricole, elevandone i ricavi </a:t>
            </a:r>
            <a:r>
              <a:rPr lang="it-IT" sz="2000" dirty="0" smtClean="0">
                <a:cs typeface="Century Gothic"/>
              </a:rPr>
              <a:t>con la </a:t>
            </a:r>
            <a:r>
              <a:rPr lang="it-IT" sz="2000" dirty="0">
                <a:cs typeface="Century Gothic"/>
              </a:rPr>
              <a:t>commercializzazione dell’energia prodotta, la valorizzazione dei prodotti, sottoprodotti e residui aziendali </a:t>
            </a:r>
            <a:r>
              <a:rPr lang="it-IT" sz="2000" dirty="0" smtClean="0">
                <a:cs typeface="Century Gothic"/>
              </a:rPr>
              <a:t>(v. </a:t>
            </a:r>
            <a:r>
              <a:rPr lang="it-IT" sz="2000" u="sng" dirty="0" smtClean="0">
                <a:solidFill>
                  <a:srgbClr val="006600"/>
                </a:solidFill>
                <a:cs typeface="Century Gothic"/>
              </a:rPr>
              <a:t>economia circolare!</a:t>
            </a:r>
            <a:r>
              <a:rPr lang="it-IT" sz="2000" dirty="0" smtClean="0">
                <a:cs typeface="Century Gothic"/>
              </a:rPr>
              <a:t>)</a:t>
            </a:r>
          </a:p>
          <a:p>
            <a:pPr marL="342900" indent="-342900" algn="just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sz="2000" dirty="0" smtClean="0">
                <a:cs typeface="Century Gothic"/>
              </a:rPr>
              <a:t>ridurre </a:t>
            </a:r>
            <a:r>
              <a:rPr lang="it-IT" sz="2000" dirty="0">
                <a:cs typeface="Century Gothic"/>
              </a:rPr>
              <a:t>i consumi e l’impronta ecologica </a:t>
            </a:r>
            <a:r>
              <a:rPr lang="it-IT" sz="2000" dirty="0" smtClean="0">
                <a:cs typeface="Century Gothic"/>
              </a:rPr>
              <a:t>dell’azienda. </a:t>
            </a:r>
            <a:r>
              <a:rPr lang="it-IT" sz="2000" dirty="0">
                <a:cs typeface="Century Gothic"/>
              </a:rPr>
              <a:t>(v. </a:t>
            </a:r>
            <a:r>
              <a:rPr lang="it-IT" sz="2000" u="sng" dirty="0">
                <a:solidFill>
                  <a:srgbClr val="006600"/>
                </a:solidFill>
                <a:cs typeface="Century Gothic"/>
              </a:rPr>
              <a:t>risparmio risorse</a:t>
            </a:r>
            <a:r>
              <a:rPr lang="it-IT" sz="2000" dirty="0" smtClean="0">
                <a:cs typeface="Century Gothic"/>
              </a:rPr>
              <a:t>!)</a:t>
            </a:r>
          </a:p>
          <a:p>
            <a:pPr algn="just">
              <a:spcAft>
                <a:spcPts val="600"/>
              </a:spcAft>
              <a:buClr>
                <a:srgbClr val="92D050"/>
              </a:buClr>
            </a:pPr>
            <a:r>
              <a:rPr lang="it-IT" sz="2400" b="1" dirty="0">
                <a:solidFill>
                  <a:srgbClr val="006600"/>
                </a:solidFill>
                <a:cs typeface="Century Gothic"/>
              </a:rPr>
              <a:t>INTERESSANTE</a:t>
            </a:r>
            <a:r>
              <a:rPr lang="it-IT" sz="2400" dirty="0" smtClean="0">
                <a:cs typeface="Century Gothic"/>
              </a:rPr>
              <a:t>: </a:t>
            </a:r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Marie </a:t>
            </a:r>
            <a:r>
              <a:rPr lang="it-IT" sz="2400" b="1" dirty="0" err="1">
                <a:solidFill>
                  <a:srgbClr val="006600"/>
                </a:solidFill>
                <a:cs typeface="Century Gothic"/>
              </a:rPr>
              <a:t>Skłodowska</a:t>
            </a:r>
            <a:r>
              <a:rPr lang="it-IT" sz="2400" b="1" dirty="0">
                <a:solidFill>
                  <a:srgbClr val="006600"/>
                </a:solidFill>
                <a:cs typeface="Century Gothic"/>
              </a:rPr>
              <a:t>-Curie del pilastro </a:t>
            </a:r>
            <a:r>
              <a:rPr lang="it-IT" sz="2400" b="1" dirty="0" err="1">
                <a:solidFill>
                  <a:srgbClr val="006600"/>
                </a:solidFill>
                <a:cs typeface="Century Gothic"/>
              </a:rPr>
              <a:t>Excellent</a:t>
            </a:r>
            <a:r>
              <a:rPr lang="it-IT" sz="2400" b="1" dirty="0">
                <a:solidFill>
                  <a:srgbClr val="006600"/>
                </a:solidFill>
                <a:cs typeface="Century Gothic"/>
              </a:rPr>
              <a:t> Science di </a:t>
            </a:r>
            <a:r>
              <a:rPr lang="it-IT" sz="2400" b="1" dirty="0" err="1">
                <a:solidFill>
                  <a:srgbClr val="006600"/>
                </a:solidFill>
                <a:cs typeface="Century Gothic"/>
              </a:rPr>
              <a:t>Horizon</a:t>
            </a:r>
            <a:r>
              <a:rPr lang="it-IT" sz="2400" b="1" dirty="0">
                <a:solidFill>
                  <a:srgbClr val="006600"/>
                </a:solidFill>
                <a:cs typeface="Century Gothic"/>
              </a:rPr>
              <a:t> 2020</a:t>
            </a:r>
            <a:r>
              <a:rPr lang="it-IT" sz="2000" dirty="0">
                <a:cs typeface="Century Gothic"/>
              </a:rPr>
              <a:t>, </a:t>
            </a:r>
            <a:r>
              <a:rPr lang="it-IT" sz="2000" dirty="0" smtClean="0">
                <a:solidFill>
                  <a:srgbClr val="000000"/>
                </a:solidFill>
                <a:cs typeface="Century Gothic"/>
              </a:rPr>
              <a:t>(</a:t>
            </a:r>
            <a:r>
              <a:rPr lang="it-IT" sz="2000" dirty="0" err="1">
                <a:solidFill>
                  <a:srgbClr val="000000"/>
                </a:solidFill>
                <a:cs typeface="Century Gothic"/>
              </a:rPr>
              <a:t>scad</a:t>
            </a:r>
            <a:r>
              <a:rPr lang="it-IT" sz="2000" dirty="0">
                <a:solidFill>
                  <a:srgbClr val="000000"/>
                </a:solidFill>
                <a:cs typeface="Century Gothic"/>
              </a:rPr>
              <a:t>. </a:t>
            </a:r>
            <a:r>
              <a:rPr lang="it-IT" sz="2000" dirty="0" smtClean="0">
                <a:solidFill>
                  <a:srgbClr val="000000"/>
                </a:solidFill>
                <a:cs typeface="Century Gothic"/>
              </a:rPr>
              <a:t>17/</a:t>
            </a:r>
            <a:r>
              <a:rPr lang="it-IT" sz="2000" dirty="0">
                <a:solidFill>
                  <a:srgbClr val="000000"/>
                </a:solidFill>
                <a:cs typeface="Century Gothic"/>
              </a:rPr>
              <a:t>01/2018</a:t>
            </a:r>
            <a:r>
              <a:rPr lang="it-IT" sz="2000" dirty="0" smtClean="0">
                <a:solidFill>
                  <a:srgbClr val="000000"/>
                </a:solidFill>
                <a:cs typeface="Century Gothic"/>
              </a:rPr>
              <a:t>). Promozione di: </a:t>
            </a:r>
            <a:r>
              <a:rPr lang="it-IT" sz="2000" dirty="0" smtClean="0"/>
              <a:t>eccellenza </a:t>
            </a:r>
            <a:r>
              <a:rPr lang="it-IT" sz="2000" dirty="0"/>
              <a:t>scientifica e </a:t>
            </a:r>
            <a:r>
              <a:rPr lang="it-IT" sz="2000" dirty="0" smtClean="0"/>
              <a:t>innovazione di impresa; prospettive </a:t>
            </a:r>
            <a:r>
              <a:rPr lang="it-IT" sz="2000" dirty="0"/>
              <a:t>professionali dei ricercatori mediante </a:t>
            </a:r>
            <a:r>
              <a:rPr lang="it-IT" sz="2000" dirty="0" smtClean="0"/>
              <a:t>sviluppo competenze in imprenditoria, </a:t>
            </a:r>
            <a:r>
              <a:rPr lang="it-IT" sz="2000" dirty="0"/>
              <a:t>creatività e </a:t>
            </a:r>
            <a:r>
              <a:rPr lang="it-IT" sz="2000" dirty="0" smtClean="0"/>
              <a:t>innovazione</a:t>
            </a:r>
            <a:endParaRPr lang="it-IT" sz="2000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83476" y="2133600"/>
            <a:ext cx="8763000" cy="76200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rgbClr val="006600"/>
                </a:solidFill>
                <a:cs typeface="Century Gothic"/>
                <a:hlinkClick r:id="rId2"/>
              </a:rPr>
              <a:t>http://www.lazioeuropa.it/bandi</a:t>
            </a:r>
            <a:r>
              <a:rPr lang="it-IT" b="1" dirty="0">
                <a:solidFill>
                  <a:srgbClr val="006600"/>
                </a:solidFill>
                <a:cs typeface="Century Gothic"/>
              </a:rPr>
              <a:t> psr_feasr_3_milioni_di_euro_per_la_</a:t>
            </a:r>
          </a:p>
          <a:p>
            <a:pPr>
              <a:spcAft>
                <a:spcPts val="600"/>
              </a:spcAft>
            </a:pPr>
            <a:r>
              <a:rPr lang="it-IT" b="1" dirty="0">
                <a:solidFill>
                  <a:srgbClr val="006600"/>
                </a:solidFill>
                <a:cs typeface="Century Gothic"/>
              </a:rPr>
              <a:t>produzione_di_energia_da_fonti_alternative-478/</a:t>
            </a:r>
            <a:endParaRPr lang="it-IT" sz="2000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>
                <a:solidFill>
                  <a:srgbClr val="008000"/>
                </a:solidFill>
                <a:latin typeface="+mj-lt"/>
              </a:rPr>
              <a:t>5</a:t>
            </a:r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. LA MOBILITAZIONE DELLE RISORSE</a:t>
            </a:r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352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/>
          <p:cNvSpPr/>
          <p:nvPr/>
        </p:nvSpPr>
        <p:spPr>
          <a:xfrm>
            <a:off x="457200" y="1295430"/>
            <a:ext cx="868680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 smtClean="0">
                <a:solidFill>
                  <a:srgbClr val="92D050"/>
                </a:solidFill>
                <a:cs typeface="Century Gothic"/>
              </a:rPr>
              <a:t>Nuove opportunità</a:t>
            </a:r>
          </a:p>
          <a:p>
            <a:pPr algn="just">
              <a:spcAft>
                <a:spcPts val="600"/>
              </a:spcAft>
              <a:buClr>
                <a:srgbClr val="92D050"/>
              </a:buClr>
            </a:pPr>
            <a:endParaRPr lang="it-IT" sz="1600" b="1" dirty="0" smtClean="0">
              <a:solidFill>
                <a:srgbClr val="006600"/>
              </a:solidFill>
              <a:cs typeface="Century Gothic"/>
            </a:endParaRPr>
          </a:p>
          <a:p>
            <a:pPr marL="342900" indent="-342900" algn="just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Programma</a:t>
            </a:r>
            <a:r>
              <a:rPr lang="it-IT" sz="2200" b="1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it-IT" sz="2200" b="1" dirty="0">
                <a:solidFill>
                  <a:srgbClr val="006600"/>
                </a:solidFill>
                <a:cs typeface="Century Gothic"/>
              </a:rPr>
              <a:t>operativo 2018-20 di </a:t>
            </a:r>
            <a:r>
              <a:rPr lang="it-IT" sz="2200" b="1" dirty="0" err="1">
                <a:solidFill>
                  <a:srgbClr val="006600"/>
                </a:solidFill>
                <a:cs typeface="Century Gothic"/>
              </a:rPr>
              <a:t>Horizon</a:t>
            </a:r>
            <a:r>
              <a:rPr lang="it-IT" sz="2200" b="1" dirty="0">
                <a:solidFill>
                  <a:srgbClr val="006600"/>
                </a:solidFill>
                <a:cs typeface="Century Gothic"/>
              </a:rPr>
              <a:t> 2020 </a:t>
            </a:r>
          </a:p>
          <a:p>
            <a:pPr marL="365125" algn="just">
              <a:spcAft>
                <a:spcPts val="600"/>
              </a:spcAft>
              <a:buClr>
                <a:srgbClr val="006600"/>
              </a:buClr>
            </a:pPr>
            <a:r>
              <a:rPr lang="it-IT" sz="2200" dirty="0" smtClean="0">
                <a:cs typeface="Century Gothic"/>
              </a:rPr>
              <a:t>ad es. per innovazione in PMI, clima, settore energia, trasporti</a:t>
            </a:r>
          </a:p>
          <a:p>
            <a:pPr marL="342900" indent="-342900" algn="just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Bandi Programmi </a:t>
            </a:r>
            <a:r>
              <a:rPr lang="it-IT" sz="2200" b="1" dirty="0">
                <a:solidFill>
                  <a:srgbClr val="006600"/>
                </a:solidFill>
                <a:cs typeface="Century Gothic"/>
              </a:rPr>
              <a:t>di Sviluppo Rurale (PSR) </a:t>
            </a:r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2014-2020</a:t>
            </a:r>
            <a:endParaRPr lang="it-IT" sz="2200" b="1" dirty="0">
              <a:solidFill>
                <a:srgbClr val="006600"/>
              </a:solidFill>
              <a:cs typeface="Century Gothic"/>
            </a:endParaRPr>
          </a:p>
          <a:p>
            <a:pPr marL="358775" algn="just">
              <a:spcAft>
                <a:spcPts val="600"/>
              </a:spcAft>
              <a:buClr>
                <a:srgbClr val="006600"/>
              </a:buClr>
            </a:pPr>
            <a:r>
              <a:rPr lang="it-IT" sz="2200" dirty="0" smtClean="0">
                <a:cs typeface="Century Gothic"/>
              </a:rPr>
              <a:t>tre </a:t>
            </a:r>
            <a:r>
              <a:rPr lang="it-IT" sz="2200" dirty="0">
                <a:cs typeface="Century Gothic"/>
              </a:rPr>
              <a:t>bandi della </a:t>
            </a:r>
            <a:r>
              <a:rPr lang="it-IT" sz="2200" dirty="0" err="1">
                <a:cs typeface="Century Gothic"/>
              </a:rPr>
              <a:t>Prov</a:t>
            </a:r>
            <a:r>
              <a:rPr lang="it-IT" sz="2200" dirty="0">
                <a:cs typeface="Century Gothic"/>
              </a:rPr>
              <a:t>. Autonoma di Trento a sostegno di: attività extra-agricole, investimenti (zootecnica) e giovani </a:t>
            </a:r>
            <a:r>
              <a:rPr lang="it-IT" sz="2200" dirty="0" smtClean="0">
                <a:cs typeface="Century Gothic"/>
              </a:rPr>
              <a:t>agricoltori</a:t>
            </a:r>
            <a:endParaRPr lang="it-IT" sz="2200" dirty="0">
              <a:cs typeface="Century Gothic"/>
            </a:endParaRPr>
          </a:p>
          <a:p>
            <a:pPr marL="342900" indent="-342900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it-IT" sz="2200" b="1" dirty="0">
                <a:solidFill>
                  <a:srgbClr val="006600"/>
                </a:solidFill>
                <a:cs typeface="Century Gothic"/>
              </a:rPr>
              <a:t>Lombardia</a:t>
            </a:r>
            <a:r>
              <a:rPr lang="it-IT" sz="2200" dirty="0"/>
              <a:t>: </a:t>
            </a:r>
            <a:r>
              <a:rPr lang="it-IT" sz="2200" b="1" dirty="0">
                <a:solidFill>
                  <a:srgbClr val="006600"/>
                </a:solidFill>
                <a:cs typeface="Century Gothic"/>
              </a:rPr>
              <a:t>linee </a:t>
            </a:r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«Innovazione» </a:t>
            </a:r>
            <a:r>
              <a:rPr lang="it-IT" sz="2200" b="1" dirty="0">
                <a:solidFill>
                  <a:srgbClr val="006600"/>
                </a:solidFill>
                <a:cs typeface="Century Gothic"/>
              </a:rPr>
              <a:t>e </a:t>
            </a:r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«Intraprendo» </a:t>
            </a:r>
          </a:p>
          <a:p>
            <a:pPr marL="358775" algn="just">
              <a:buClr>
                <a:srgbClr val="006600"/>
              </a:buClr>
            </a:pPr>
            <a:r>
              <a:rPr lang="it-IT" sz="2200" dirty="0" smtClean="0"/>
              <a:t>110 </a:t>
            </a:r>
            <a:r>
              <a:rPr lang="it-IT" sz="2200" dirty="0"/>
              <a:t>milioni di euro per  soluzioni innovative nei prodotti, nei processi e </a:t>
            </a:r>
            <a:r>
              <a:rPr lang="it-IT" sz="2200" dirty="0" smtClean="0"/>
              <a:t>nella organizzazione</a:t>
            </a:r>
            <a:r>
              <a:rPr lang="it-IT" sz="2200" dirty="0"/>
              <a:t>, anche attraverso il finanziamento </a:t>
            </a:r>
            <a:r>
              <a:rPr lang="it-IT" sz="2200" dirty="0" smtClean="0"/>
              <a:t>della industria-</a:t>
            </a:r>
            <a:r>
              <a:rPr lang="it-IT" sz="2200" dirty="0" err="1" smtClean="0"/>
              <a:t>lizzazione</a:t>
            </a:r>
            <a:r>
              <a:rPr lang="it-IT" sz="2200" dirty="0" smtClean="0"/>
              <a:t> </a:t>
            </a:r>
            <a:r>
              <a:rPr lang="it-IT" sz="2200" dirty="0"/>
              <a:t>dei risultati della </a:t>
            </a:r>
            <a:r>
              <a:rPr lang="it-IT" sz="2200" dirty="0" smtClean="0"/>
              <a:t>ricerca (tra cui, </a:t>
            </a:r>
            <a:r>
              <a:rPr lang="it-IT" sz="2200" dirty="0"/>
              <a:t>agroalimentare, eco-industria, </a:t>
            </a:r>
            <a:r>
              <a:rPr lang="it-IT" sz="2200" dirty="0" smtClean="0"/>
              <a:t>manifatturiero </a:t>
            </a:r>
            <a:r>
              <a:rPr lang="it-IT" sz="2200" dirty="0"/>
              <a:t>avanzato, mobilità </a:t>
            </a:r>
            <a:r>
              <a:rPr lang="it-IT" sz="2200" dirty="0" smtClean="0"/>
              <a:t>sostenibile)</a:t>
            </a:r>
            <a:endParaRPr lang="it-IT" sz="2200" dirty="0">
              <a:cs typeface="Century Gothic"/>
            </a:endParaRPr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381000" y="559713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>
                <a:solidFill>
                  <a:srgbClr val="008000"/>
                </a:solidFill>
                <a:latin typeface="+mj-lt"/>
              </a:rPr>
              <a:t>5</a:t>
            </a:r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. LA MOBILITAZIONE DELLE RISORSE</a:t>
            </a:r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8169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941669"/>
            <a:ext cx="7391400" cy="4468531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6350" marR="5080" indent="-6350" algn="l">
              <a:lnSpc>
                <a:spcPct val="200000"/>
              </a:lnSpc>
              <a:spcAft>
                <a:spcPts val="1800"/>
              </a:spcAft>
            </a:pPr>
            <a:r>
              <a:rPr lang="it-IT" sz="2800" b="1" u="sng" spc="85" dirty="0" smtClean="0">
                <a:solidFill>
                  <a:srgbClr val="008000"/>
                </a:solidFill>
                <a:latin typeface="+mn-lt"/>
              </a:rPr>
              <a:t>1. PRESENTAZIONE PARTECIPANTI</a:t>
            </a:r>
            <a:r>
              <a:rPr lang="it-IT" sz="2800" b="1" spc="85" dirty="0" smtClean="0">
                <a:solidFill>
                  <a:srgbClr val="00B0F0"/>
                </a:solidFill>
              </a:rPr>
              <a:t/>
            </a:r>
            <a:br>
              <a:rPr lang="it-IT" sz="2800" b="1" spc="85" dirty="0" smtClean="0">
                <a:solidFill>
                  <a:srgbClr val="00B0F0"/>
                </a:solidFill>
              </a:rPr>
            </a:br>
            <a:r>
              <a:rPr lang="it-IT" sz="1600" b="1" spc="85" dirty="0" smtClean="0">
                <a:solidFill>
                  <a:srgbClr val="00B0F0"/>
                </a:solidFill>
              </a:rPr>
              <a:t/>
            </a:r>
            <a:br>
              <a:rPr lang="it-IT" sz="1600" b="1" spc="85" dirty="0" smtClean="0">
                <a:solidFill>
                  <a:srgbClr val="00B0F0"/>
                </a:solidFill>
              </a:rPr>
            </a:br>
            <a:r>
              <a:rPr lang="it-IT" sz="2400" spc="85" dirty="0" smtClean="0">
                <a:solidFill>
                  <a:schemeClr val="tx1"/>
                </a:solidFill>
                <a:latin typeface="+mn-lt"/>
              </a:rPr>
              <a:t>- Provenienza</a:t>
            </a:r>
            <a:br>
              <a:rPr lang="it-IT" sz="2400" spc="85" dirty="0" smtClean="0">
                <a:solidFill>
                  <a:schemeClr val="tx1"/>
                </a:solidFill>
                <a:latin typeface="+mn-lt"/>
              </a:rPr>
            </a:br>
            <a:r>
              <a:rPr lang="it-IT" sz="2400" spc="85" dirty="0" smtClean="0">
                <a:solidFill>
                  <a:schemeClr val="tx1"/>
                </a:solidFill>
                <a:latin typeface="+mn-lt"/>
              </a:rPr>
              <a:t>- Formazione/professione</a:t>
            </a:r>
            <a:br>
              <a:rPr lang="it-IT" sz="2400" spc="85" dirty="0" smtClean="0">
                <a:solidFill>
                  <a:schemeClr val="tx1"/>
                </a:solidFill>
                <a:latin typeface="+mn-lt"/>
              </a:rPr>
            </a:br>
            <a:r>
              <a:rPr lang="it-IT" sz="2400" spc="85" dirty="0" smtClean="0">
                <a:solidFill>
                  <a:schemeClr val="tx1"/>
                </a:solidFill>
                <a:latin typeface="+mn-lt"/>
              </a:rPr>
              <a:t>- Esperienze nel settore delle risorse per l’ambiente</a:t>
            </a:r>
            <a:br>
              <a:rPr lang="it-IT" sz="2400" spc="85" dirty="0" smtClean="0">
                <a:solidFill>
                  <a:schemeClr val="tx1"/>
                </a:solidFill>
                <a:latin typeface="+mn-lt"/>
              </a:rPr>
            </a:br>
            <a:r>
              <a:rPr lang="it-IT" sz="2400" spc="85" dirty="0" smtClean="0">
                <a:solidFill>
                  <a:schemeClr val="tx1"/>
                </a:solidFill>
                <a:latin typeface="+mn-lt"/>
              </a:rPr>
              <a:t>- Aspettative e richieste per il W2… o per il C2</a:t>
            </a:r>
            <a:endParaRPr sz="2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191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/>
          <p:cNvSpPr/>
          <p:nvPr/>
        </p:nvSpPr>
        <p:spPr>
          <a:xfrm>
            <a:off x="457200" y="1295430"/>
            <a:ext cx="8686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 smtClean="0">
                <a:solidFill>
                  <a:srgbClr val="92D050"/>
                </a:solidFill>
                <a:cs typeface="Century Gothic"/>
              </a:rPr>
              <a:t>Nuove opportunità</a:t>
            </a:r>
          </a:p>
          <a:p>
            <a:pPr algn="just">
              <a:spcAft>
                <a:spcPts val="600"/>
              </a:spcAft>
              <a:buClr>
                <a:srgbClr val="92D050"/>
              </a:buClr>
            </a:pPr>
            <a:endParaRPr lang="it-IT" sz="1600" b="1" dirty="0" smtClean="0">
              <a:solidFill>
                <a:srgbClr val="006600"/>
              </a:solidFill>
              <a:cs typeface="Century Gothic"/>
            </a:endParaRPr>
          </a:p>
          <a:p>
            <a:pPr marL="342900" indent="-342900" algn="just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Programma</a:t>
            </a:r>
            <a:r>
              <a:rPr lang="it-IT" sz="2200" b="1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«GREEN MOBILITY» - BOLZANO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promuovere l'acquisto di auto elettriche con incentivi per 4.000 euro (2.000 euro per le ibride plug-in).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delle auto elettriche esenzione della tassa automobilistica per i primi 5 anni,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dopo i cinque anni si pagherà unicamente il 22,5% della tassa automobilistica.</a:t>
            </a:r>
          </a:p>
          <a:p>
            <a:pPr algn="just">
              <a:spcAft>
                <a:spcPts val="600"/>
              </a:spcAft>
              <a:buClr>
                <a:srgbClr val="006600"/>
              </a:buClr>
            </a:pPr>
            <a:endParaRPr lang="it-IT" sz="2200" b="1" dirty="0" smtClean="0">
              <a:solidFill>
                <a:srgbClr val="006600"/>
              </a:solidFill>
              <a:cs typeface="Century Gothic"/>
            </a:endParaRPr>
          </a:p>
          <a:p>
            <a:pPr algn="just">
              <a:spcAft>
                <a:spcPts val="600"/>
              </a:spcAft>
              <a:buClr>
                <a:srgbClr val="006600"/>
              </a:buClr>
            </a:pPr>
            <a:endParaRPr lang="it-IT" sz="2200" b="1" dirty="0">
              <a:solidFill>
                <a:srgbClr val="006600"/>
              </a:solidFill>
              <a:cs typeface="Century Gothic"/>
            </a:endParaRPr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381000" y="559713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>
                <a:solidFill>
                  <a:srgbClr val="008000"/>
                </a:solidFill>
                <a:latin typeface="+mj-lt"/>
              </a:rPr>
              <a:t>5</a:t>
            </a:r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. LA MOBILITAZIONE DELLE RISORSE</a:t>
            </a:r>
            <a:endParaRPr lang="it-IT" sz="2800" dirty="0">
              <a:latin typeface="+mj-lt"/>
            </a:endParaRPr>
          </a:p>
        </p:txBody>
      </p:sp>
      <p:pic>
        <p:nvPicPr>
          <p:cNvPr id="1026" name="Picture 2" descr="Logo Greenmobilityb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371975"/>
            <a:ext cx="61912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/>
          <p:cNvSpPr/>
          <p:nvPr/>
        </p:nvSpPr>
        <p:spPr>
          <a:xfrm>
            <a:off x="304800" y="457200"/>
            <a:ext cx="86868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 smtClean="0">
                <a:solidFill>
                  <a:srgbClr val="92D050"/>
                </a:solidFill>
                <a:cs typeface="Century Gothic"/>
              </a:rPr>
              <a:t>Nuove opportunità</a:t>
            </a:r>
          </a:p>
          <a:p>
            <a:pPr algn="just">
              <a:spcAft>
                <a:spcPts val="600"/>
              </a:spcAft>
              <a:buClr>
                <a:srgbClr val="92D050"/>
              </a:buClr>
            </a:pPr>
            <a:endParaRPr lang="it-IT" sz="1600" b="1" dirty="0" smtClean="0">
              <a:solidFill>
                <a:srgbClr val="006600"/>
              </a:solidFill>
              <a:cs typeface="Century Gothic"/>
            </a:endParaRPr>
          </a:p>
          <a:p>
            <a:pPr marL="342900" indent="-342900" algn="just"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Programma</a:t>
            </a:r>
            <a:r>
              <a:rPr lang="it-IT" sz="2200" b="1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«Trentino e. </a:t>
            </a:r>
            <a:r>
              <a:rPr lang="it-IT" sz="2200" b="1" dirty="0" err="1" smtClean="0">
                <a:solidFill>
                  <a:srgbClr val="006600"/>
                </a:solidFill>
                <a:cs typeface="Century Gothic"/>
              </a:rPr>
              <a:t>mobility</a:t>
            </a:r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»- TRENTO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1.agevolare </a:t>
            </a:r>
            <a:r>
              <a:rPr lang="it-IT" sz="2000" dirty="0"/>
              <a:t>la realizzazione funzionale ed economica delle infrastrutture di ricarica; </a:t>
            </a: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2.incentivare </a:t>
            </a:r>
            <a:r>
              <a:rPr lang="it-IT" sz="2000" dirty="0"/>
              <a:t>economicamente l’acquisto di veicoli elettrici; </a:t>
            </a: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3.stabilire </a:t>
            </a:r>
            <a:r>
              <a:rPr lang="it-IT" sz="2000" dirty="0"/>
              <a:t>strumenti regolatori e disposizioni tecnico-normative specifiche</a:t>
            </a:r>
            <a:endParaRPr lang="it-IT" sz="2200" b="1" dirty="0" smtClean="0">
              <a:solidFill>
                <a:srgbClr val="006600"/>
              </a:solidFill>
              <a:cs typeface="Century Gothic"/>
            </a:endParaRPr>
          </a:p>
          <a:p>
            <a:pPr algn="just">
              <a:spcAft>
                <a:spcPts val="600"/>
              </a:spcAft>
              <a:buClr>
                <a:srgbClr val="006600"/>
              </a:buClr>
            </a:pPr>
            <a:endParaRPr lang="it-IT" sz="2200" b="1" dirty="0">
              <a:solidFill>
                <a:srgbClr val="006600"/>
              </a:solidFill>
              <a:cs typeface="Century Gothic"/>
            </a:endParaRPr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361293" y="76200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>
                <a:solidFill>
                  <a:srgbClr val="008000"/>
                </a:solidFill>
                <a:latin typeface="+mj-lt"/>
              </a:rPr>
              <a:t>5</a:t>
            </a:r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. LA MOBILITAZIONE DELLE RISORSE</a:t>
            </a:r>
            <a:endParaRPr lang="it-IT" sz="2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3276600"/>
            <a:ext cx="3738563" cy="239214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28600" y="3276600"/>
            <a:ext cx="4876800" cy="286232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just"/>
            <a:r>
              <a:rPr lang="it-IT" dirty="0" smtClean="0"/>
              <a:t>«convenzioni</a:t>
            </a:r>
            <a:r>
              <a:rPr lang="it-IT" dirty="0"/>
              <a:t>, che porteranno ad un incremento dagli attuali 1000 veicoli elettrici immatricolati in Trentino a fine 2016 a oltre 11 mila: uno ogni 45 abitanti. Esenzione dal pagamento della tassa proprietà per cinque anni e poi riduzione del 75% per i successivi. Altri incentivi economici, che portano a poco meno di 21 milioni di euro l’ammontare complessivo delle risorse pubbliche che si andranno ad investire, riguardano l’acquisto delle bici e scooter elettrici</a:t>
            </a:r>
            <a:r>
              <a:rPr lang="it-IT" dirty="0" smtClean="0"/>
              <a:t>.»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84730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/>
          <p:cNvSpPr/>
          <p:nvPr/>
        </p:nvSpPr>
        <p:spPr>
          <a:xfrm>
            <a:off x="304800" y="457200"/>
            <a:ext cx="9067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 smtClean="0">
                <a:solidFill>
                  <a:srgbClr val="92D050"/>
                </a:solidFill>
                <a:cs typeface="Century Gothic"/>
              </a:rPr>
              <a:t>Nuove opportunità</a:t>
            </a:r>
          </a:p>
          <a:p>
            <a:pPr algn="just">
              <a:spcAft>
                <a:spcPts val="600"/>
              </a:spcAft>
              <a:buClr>
                <a:srgbClr val="92D050"/>
              </a:buClr>
            </a:pPr>
            <a:endParaRPr lang="it-IT" sz="1600" b="1" dirty="0" smtClean="0">
              <a:solidFill>
                <a:srgbClr val="006600"/>
              </a:solidFill>
              <a:cs typeface="Century Gothic"/>
            </a:endParaRPr>
          </a:p>
          <a:p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Programma</a:t>
            </a:r>
            <a:r>
              <a:rPr lang="it-IT" sz="2200" b="1" dirty="0" smtClean="0">
                <a:solidFill>
                  <a:srgbClr val="92D050"/>
                </a:solidFill>
                <a:cs typeface="Century Gothic"/>
              </a:rPr>
              <a:t> </a:t>
            </a:r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«</a:t>
            </a:r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Aiuti ai condomini per </a:t>
            </a:r>
            <a:r>
              <a:rPr lang="it-IT" sz="2400" b="1" dirty="0" err="1" smtClean="0">
                <a:solidFill>
                  <a:srgbClr val="006600"/>
                </a:solidFill>
                <a:cs typeface="Century Gothic"/>
              </a:rPr>
              <a:t>efficientamento</a:t>
            </a:r>
            <a:r>
              <a:rPr lang="it-IT" sz="2400" b="1" dirty="0" smtClean="0">
                <a:solidFill>
                  <a:srgbClr val="006600"/>
                </a:solidFill>
                <a:cs typeface="Century Gothic"/>
              </a:rPr>
              <a:t> energetico e impiego di fonti rinnovabili</a:t>
            </a:r>
            <a:r>
              <a:rPr lang="it-IT" sz="2200" b="1" dirty="0" smtClean="0">
                <a:solidFill>
                  <a:srgbClr val="006600"/>
                </a:solidFill>
                <a:cs typeface="Century Gothic"/>
              </a:rPr>
              <a:t>»- Provincia Autonoma di Trento</a:t>
            </a:r>
          </a:p>
          <a:p>
            <a:endParaRPr lang="it-IT" sz="2200" b="1" dirty="0">
              <a:solidFill>
                <a:srgbClr val="006600"/>
              </a:solidFill>
              <a:cs typeface="Century Gothic"/>
            </a:endParaRPr>
          </a:p>
          <a:p>
            <a:pPr algn="just"/>
            <a:r>
              <a:rPr lang="it-IT" sz="2000" dirty="0"/>
              <a:t>Le misure di contributo sono</a:t>
            </a:r>
            <a:r>
              <a:rPr lang="it-IT" sz="2000" dirty="0" smtClean="0"/>
              <a:t>: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a) diagnosi energetica, 50%</a:t>
            </a:r>
          </a:p>
          <a:p>
            <a:pPr algn="just"/>
            <a:r>
              <a:rPr lang="it-IT" sz="2000" dirty="0"/>
              <a:t>b) progettazione ed assistenza tecnica, 90%</a:t>
            </a:r>
          </a:p>
          <a:p>
            <a:pPr algn="just"/>
            <a:r>
              <a:rPr lang="it-IT" sz="2000" dirty="0"/>
              <a:t>c) contributi su interessi mutuo con banche convenzionate, 15% dell'importo del mutuo nel caso di ristrutturazione importante di primo livello; 10% dell'importo del mutuo nel caso di ristrutturazione importante di secondo livello o riqualificazione energetica. Il contributo potrà coprire fino al 90% della somma dell'importo risultante dall'attualizzazione degli oneri per interessi a tasso fisso applicati dalla banca e dell'importo degli eventuali interessi di preammortamento. Alle percentuali è aggiunta una maggiorazione del 5% qualora sussistano determinate condizioni previste dai criteri.</a:t>
            </a:r>
          </a:p>
          <a:p>
            <a:endParaRPr lang="it-IT" sz="2200" b="1" dirty="0">
              <a:solidFill>
                <a:srgbClr val="006600"/>
              </a:solidFill>
              <a:cs typeface="Century Gothic"/>
            </a:endParaRPr>
          </a:p>
          <a:p>
            <a:pPr algn="just">
              <a:spcAft>
                <a:spcPts val="600"/>
              </a:spcAft>
              <a:buClr>
                <a:srgbClr val="006600"/>
              </a:buClr>
            </a:pPr>
            <a:endParaRPr lang="it-IT" sz="2200" b="1" dirty="0">
              <a:solidFill>
                <a:srgbClr val="006600"/>
              </a:solidFill>
              <a:cs typeface="Century Gothic"/>
            </a:endParaRPr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361293" y="76200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>
                <a:solidFill>
                  <a:srgbClr val="008000"/>
                </a:solidFill>
                <a:latin typeface="+mj-lt"/>
              </a:rPr>
              <a:t>5</a:t>
            </a:r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. LA MOBILITAZIONE DELLE RISORSE</a:t>
            </a:r>
            <a:endParaRPr lang="it-IT" sz="2800" dirty="0">
              <a:latin typeface="+mj-lt"/>
            </a:endParaRPr>
          </a:p>
        </p:txBody>
      </p:sp>
      <p:pic>
        <p:nvPicPr>
          <p:cNvPr id="3074" name="Picture 2" descr="Logo Condominio 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07" y="2133600"/>
            <a:ext cx="1726593" cy="1381274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54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/>
          <p:cNvSpPr/>
          <p:nvPr/>
        </p:nvSpPr>
        <p:spPr>
          <a:xfrm>
            <a:off x="228599" y="990600"/>
            <a:ext cx="8839201" cy="28777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600" b="1" dirty="0" smtClean="0">
                <a:solidFill>
                  <a:srgbClr val="006600"/>
                </a:solidFill>
                <a:cs typeface="Century Gothic"/>
              </a:rPr>
              <a:t>Cosa ci aspetta nel                  …</a:t>
            </a:r>
          </a:p>
          <a:p>
            <a:pPr algn="ctr">
              <a:spcAft>
                <a:spcPts val="600"/>
              </a:spcAft>
            </a:pPr>
            <a:endParaRPr lang="it-IT" sz="2400" b="1" dirty="0">
              <a:latin typeface="Century Gothic"/>
              <a:cs typeface="Century Gothic"/>
            </a:endParaRPr>
          </a:p>
          <a:p>
            <a:pPr algn="ctr">
              <a:spcAft>
                <a:spcPts val="600"/>
              </a:spcAft>
            </a:pPr>
            <a:endParaRPr lang="it-IT" sz="2400" b="1" dirty="0" smtClean="0">
              <a:latin typeface="Century Gothic"/>
              <a:cs typeface="Century Gothic"/>
            </a:endParaRPr>
          </a:p>
          <a:p>
            <a:pPr algn="ctr">
              <a:spcAft>
                <a:spcPts val="600"/>
              </a:spcAft>
            </a:pPr>
            <a:endParaRPr lang="it-IT" sz="2400" b="1" dirty="0">
              <a:latin typeface="Century Gothic"/>
              <a:cs typeface="Century Gothic"/>
            </a:endParaRPr>
          </a:p>
          <a:p>
            <a:pPr algn="ctr">
              <a:spcAft>
                <a:spcPts val="600"/>
              </a:spcAft>
            </a:pPr>
            <a:r>
              <a:rPr lang="it-IT" sz="2800" b="1" dirty="0" smtClean="0">
                <a:latin typeface="Century Gothic"/>
                <a:cs typeface="Century Gothic"/>
              </a:rPr>
              <a:t>Il </a:t>
            </a:r>
            <a:r>
              <a:rPr lang="it-IT" sz="2800" b="1" dirty="0">
                <a:latin typeface="Century Gothic"/>
                <a:cs typeface="Century Gothic"/>
              </a:rPr>
              <a:t>mio progetto: quale linea di finanziamento? </a:t>
            </a:r>
          </a:p>
          <a:p>
            <a:pPr algn="ctr">
              <a:spcAft>
                <a:spcPts val="600"/>
              </a:spcAft>
            </a:pPr>
            <a:endParaRPr lang="it-IT" sz="2000" dirty="0">
              <a:latin typeface="Century Gothic"/>
              <a:cs typeface="Century Gothic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in giù 2"/>
          <p:cNvSpPr/>
          <p:nvPr/>
        </p:nvSpPr>
        <p:spPr>
          <a:xfrm>
            <a:off x="4495800" y="3886200"/>
            <a:ext cx="609600" cy="838200"/>
          </a:xfrm>
          <a:prstGeom prst="downArrow">
            <a:avLst/>
          </a:prstGeom>
          <a:solidFill>
            <a:srgbClr val="0066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857500" y="5029200"/>
            <a:ext cx="3886200" cy="64633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6600"/>
                </a:solidFill>
              </a:rPr>
              <a:t>ESERCITAZIONE</a:t>
            </a:r>
            <a:endParaRPr lang="it-IT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760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8610600" cy="1698542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6350" marR="5080" indent="-6350" algn="l">
              <a:spcAft>
                <a:spcPts val="1200"/>
              </a:spcAft>
            </a:pPr>
            <a:r>
              <a:rPr lang="it-IT" sz="2800" b="1" u="sng" spc="85" dirty="0" smtClean="0">
                <a:solidFill>
                  <a:srgbClr val="008000"/>
                </a:solidFill>
                <a:latin typeface="+mn-lt"/>
              </a:rPr>
              <a:t>6. DOMANDE, COMMENTI, PROPOSTE</a:t>
            </a:r>
            <a:r>
              <a:rPr lang="it-IT" sz="2800" b="1" spc="85" dirty="0" smtClean="0">
                <a:solidFill>
                  <a:srgbClr val="00B0F0"/>
                </a:solidFill>
              </a:rPr>
              <a:t/>
            </a:r>
            <a:br>
              <a:rPr lang="it-IT" sz="2800" b="1" spc="85" dirty="0" smtClean="0">
                <a:solidFill>
                  <a:srgbClr val="00B0F0"/>
                </a:solidFill>
              </a:rPr>
            </a:br>
            <a:r>
              <a:rPr lang="it-IT" sz="2400" spc="85" dirty="0"/>
              <a:t/>
            </a:r>
            <a:br>
              <a:rPr lang="it-IT" sz="2400" spc="85" dirty="0"/>
            </a:br>
            <a:r>
              <a:rPr lang="it-IT" sz="2400" spc="85" dirty="0"/>
              <a:t/>
            </a:r>
            <a:br>
              <a:rPr lang="it-IT" sz="2400" spc="85" dirty="0"/>
            </a:br>
            <a:endParaRPr sz="2400" dirty="0"/>
          </a:p>
        </p:txBody>
      </p:sp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 descr="C:\Users\g.dallagasperina\AppData\Local\Microsoft\Windows\Temporary Internet Files\Content.IE5\WTRF55O5\punto_interrogativ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724400" cy="32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8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762000"/>
            <a:ext cx="8610601" cy="126765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6350" marR="5080" indent="-6350" algn="ctr">
              <a:spcAft>
                <a:spcPts val="1200"/>
              </a:spcAft>
            </a:pPr>
            <a:r>
              <a:rPr lang="it-IT" sz="7200" i="1" spc="85" dirty="0" smtClean="0">
                <a:solidFill>
                  <a:srgbClr val="008000"/>
                </a:solidFill>
                <a:latin typeface="Segoe Script" panose="020B0504020000000003" pitchFamily="34" charset="0"/>
              </a:rPr>
              <a:t>grazie</a:t>
            </a:r>
            <a:endParaRPr sz="3200" dirty="0">
              <a:solidFill>
                <a:srgbClr val="008000"/>
              </a:solidFill>
              <a:latin typeface="Segoe Script" panose="020B0504020000000003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2" descr="H:\MZ\DIDATTICA\UNIVERSITA'\Varie\Curriculum Vitae\IMG_2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98" y="2722641"/>
            <a:ext cx="2369802" cy="1849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2400299" y="3048000"/>
            <a:ext cx="2628901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it-IT" sz="2100" b="1" i="1" dirty="0" err="1">
                <a:solidFill>
                  <a:srgbClr val="92D050"/>
                </a:solidFill>
                <a:latin typeface="Century Gothic" pitchFamily="34" charset="0"/>
              </a:rPr>
              <a:t>keep</a:t>
            </a:r>
            <a:r>
              <a:rPr lang="it-IT" sz="2100" b="1" i="1" dirty="0">
                <a:solidFill>
                  <a:srgbClr val="92D050"/>
                </a:solidFill>
                <a:latin typeface="Century Gothic" pitchFamily="34" charset="0"/>
              </a:rPr>
              <a:t> in </a:t>
            </a:r>
            <a:r>
              <a:rPr lang="it-IT" sz="2100" b="1" i="1" dirty="0" err="1">
                <a:solidFill>
                  <a:srgbClr val="92D050"/>
                </a:solidFill>
                <a:latin typeface="Century Gothic" pitchFamily="34" charset="0"/>
              </a:rPr>
              <a:t>touch</a:t>
            </a:r>
            <a:r>
              <a:rPr lang="it-IT" sz="1800" b="1" i="1" dirty="0">
                <a:solidFill>
                  <a:srgbClr val="92D050"/>
                </a:solidFill>
                <a:latin typeface="Century Gothic" pitchFamily="34" charset="0"/>
              </a:rPr>
              <a:t>!</a:t>
            </a:r>
          </a:p>
          <a:p>
            <a:pPr algn="l">
              <a:lnSpc>
                <a:spcPct val="150000"/>
              </a:lnSpc>
            </a:pPr>
            <a:endParaRPr lang="it-IT" sz="1800" b="1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21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Avv</a:t>
            </a:r>
            <a:r>
              <a:rPr lang="it-IT" sz="21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. Massimo Zortea </a:t>
            </a:r>
          </a:p>
          <a:p>
            <a:pPr algn="just"/>
            <a:r>
              <a:rPr lang="it-IT" sz="2000" dirty="0">
                <a:solidFill>
                  <a:srgbClr val="993300"/>
                </a:solidFill>
                <a:latin typeface="Century Gothic" pitchFamily="34" charset="0"/>
              </a:rPr>
              <a:t>m</a:t>
            </a:r>
            <a:r>
              <a:rPr lang="it-IT" sz="2000" dirty="0" smtClean="0">
                <a:solidFill>
                  <a:srgbClr val="993300"/>
                </a:solidFill>
                <a:latin typeface="Century Gothic" pitchFamily="34" charset="0"/>
              </a:rPr>
              <a:t>assimo.zortea@unitn.it</a:t>
            </a:r>
            <a:endParaRPr lang="it-IT" sz="2000" dirty="0">
              <a:solidFill>
                <a:srgbClr val="993300"/>
              </a:solidFill>
              <a:latin typeface="Century Gothic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667000" y="5247602"/>
            <a:ext cx="3124200" cy="772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1" dirty="0" smtClean="0">
                <a:solidFill>
                  <a:srgbClr val="993300"/>
                </a:solidFill>
                <a:latin typeface="Century Gothic" pitchFamily="34" charset="0"/>
              </a:rPr>
              <a:t>Arch. </a:t>
            </a:r>
            <a:r>
              <a:rPr lang="it-IT" sz="1600" b="1" dirty="0" err="1" smtClean="0">
                <a:solidFill>
                  <a:srgbClr val="993300"/>
                </a:solidFill>
                <a:latin typeface="Century Gothic" pitchFamily="34" charset="0"/>
              </a:rPr>
              <a:t>Mariasilvia</a:t>
            </a:r>
            <a:r>
              <a:rPr lang="it-IT" sz="1600" b="1" dirty="0" smtClean="0">
                <a:solidFill>
                  <a:srgbClr val="993300"/>
                </a:solidFill>
                <a:latin typeface="Century Gothic" pitchFamily="34" charset="0"/>
              </a:rPr>
              <a:t> Cosma</a:t>
            </a:r>
          </a:p>
          <a:p>
            <a:pPr algn="just"/>
            <a:r>
              <a:rPr lang="it-IT" sz="1600" dirty="0">
                <a:solidFill>
                  <a:srgbClr val="993300"/>
                </a:solidFill>
                <a:latin typeface="Century Gothic" pitchFamily="34" charset="0"/>
              </a:rPr>
              <a:t>silviacosma.arch@gmail.com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09771"/>
            <a:ext cx="1489701" cy="1942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2365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371600" y="930275"/>
            <a:ext cx="6067772" cy="430887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n-lt"/>
              </a:rPr>
              <a:t>2. NOZIONI BASE: MINI GLOSSARIO</a:t>
            </a:r>
            <a:endParaRPr lang="it-IT" sz="28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600200" y="2286000"/>
            <a:ext cx="6477000" cy="2585323"/>
          </a:xfrm>
          <a:solidFill>
            <a:schemeClr val="bg1"/>
          </a:solidFill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Risorse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it-IT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Risorse naturali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it-IT" sz="2800" dirty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Risorse ambientali (da e per l’ambiente)</a:t>
            </a:r>
            <a:endParaRPr lang="it-IT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24200" y="5257800"/>
            <a:ext cx="4191000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8000"/>
                </a:solidFill>
              </a:rPr>
              <a:t>Mai concentrarsi su una risorsa sola </a:t>
            </a:r>
            <a:r>
              <a:rPr lang="it-IT" b="1" dirty="0">
                <a:solidFill>
                  <a:srgbClr val="008000"/>
                </a:solidFill>
              </a:rPr>
              <a:t>e mai far </a:t>
            </a:r>
            <a:r>
              <a:rPr lang="it-IT" b="1" dirty="0" smtClean="0">
                <a:solidFill>
                  <a:srgbClr val="008000"/>
                </a:solidFill>
              </a:rPr>
              <a:t>dipendere un </a:t>
            </a:r>
            <a:r>
              <a:rPr lang="it-IT" b="1" dirty="0">
                <a:solidFill>
                  <a:srgbClr val="008000"/>
                </a:solidFill>
              </a:rPr>
              <a:t>progetto o </a:t>
            </a:r>
            <a:r>
              <a:rPr lang="it-IT" b="1" dirty="0" smtClean="0">
                <a:solidFill>
                  <a:srgbClr val="008000"/>
                </a:solidFill>
              </a:rPr>
              <a:t>un’iniziativa </a:t>
            </a:r>
            <a:r>
              <a:rPr lang="it-IT" b="1" dirty="0">
                <a:solidFill>
                  <a:srgbClr val="008000"/>
                </a:solidFill>
              </a:rPr>
              <a:t>solo dalle risorse</a:t>
            </a:r>
          </a:p>
        </p:txBody>
      </p:sp>
    </p:spTree>
    <p:extLst>
      <p:ext uri="{BB962C8B-B14F-4D97-AF65-F5344CB8AC3E}">
        <p14:creationId xmlns:p14="http://schemas.microsoft.com/office/powerpoint/2010/main" val="2630454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28599" y="433626"/>
            <a:ext cx="9372601" cy="861774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3.LE RISORSE AMBIENTALI, DA E PER L’AMBIENTE: TIPOLOGIE, FORME E CONTENUTI</a:t>
            </a:r>
            <a:endParaRPr lang="it-IT" dirty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1000" y="2035076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92D050"/>
                </a:solidFill>
              </a:rPr>
              <a:t>TIPOLOGIE </a:t>
            </a:r>
          </a:p>
          <a:p>
            <a:pPr algn="ctr"/>
            <a:endParaRPr lang="it-IT" sz="2400" b="1" dirty="0" smtClean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Risorse informative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Risorse umane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Risorse finanziarie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Risorse fisiche-tecnologiche </a:t>
            </a:r>
            <a:endParaRPr lang="it-IT" sz="24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3962400" y="3276600"/>
            <a:ext cx="7620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53000" y="2145977"/>
            <a:ext cx="4724400" cy="250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92D050"/>
                </a:solidFill>
              </a:rPr>
              <a:t>FORME</a:t>
            </a:r>
          </a:p>
          <a:p>
            <a:pPr algn="ctr"/>
            <a:endParaRPr lang="it-IT" sz="1400" b="1" dirty="0" smtClean="0">
              <a:solidFill>
                <a:srgbClr val="92D050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200" dirty="0"/>
              <a:t>- risorsa diretta e risorsa indiretta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200" dirty="0"/>
              <a:t>- risorse acquisite e risorse risparmiate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200" dirty="0"/>
              <a:t>- risorse possedute e risorse condivise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200" dirty="0"/>
              <a:t>- risorse percepite e risorse </a:t>
            </a:r>
            <a:r>
              <a:rPr lang="it-IT" sz="2200" dirty="0" smtClean="0"/>
              <a:t>erogate</a:t>
            </a:r>
            <a:endParaRPr lang="it-IT" sz="2400" dirty="0"/>
          </a:p>
        </p:txBody>
      </p:sp>
      <p:sp>
        <p:nvSpPr>
          <p:cNvPr id="10" name="Gallone 9"/>
          <p:cNvSpPr/>
          <p:nvPr/>
        </p:nvSpPr>
        <p:spPr>
          <a:xfrm rot="5400000">
            <a:off x="5829300" y="4686300"/>
            <a:ext cx="381000" cy="457200"/>
          </a:xfrm>
          <a:prstGeom prst="chevron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Gallone 11"/>
          <p:cNvSpPr/>
          <p:nvPr/>
        </p:nvSpPr>
        <p:spPr>
          <a:xfrm rot="5400000">
            <a:off x="5829300" y="4991100"/>
            <a:ext cx="381000" cy="457200"/>
          </a:xfrm>
          <a:prstGeom prst="chevron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Gallone 12"/>
          <p:cNvSpPr/>
          <p:nvPr/>
        </p:nvSpPr>
        <p:spPr>
          <a:xfrm rot="5400000">
            <a:off x="5829300" y="5295900"/>
            <a:ext cx="381000" cy="457200"/>
          </a:xfrm>
          <a:prstGeom prst="chevron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10000" y="5867400"/>
            <a:ext cx="3657600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DIVERSO CONTENUTO</a:t>
            </a:r>
            <a:endParaRPr lang="it-IT" sz="2800" b="1" dirty="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3962400" y="2971800"/>
            <a:ext cx="762000" cy="3048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962400" y="3276600"/>
            <a:ext cx="762000" cy="3048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962400" y="3276600"/>
            <a:ext cx="609600" cy="6096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31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788313"/>
            <a:ext cx="8915400" cy="430887"/>
          </a:xfrm>
        </p:spPr>
        <p:txBody>
          <a:bodyPr/>
          <a:lstStyle/>
          <a:p>
            <a:pPr algn="ctr"/>
            <a:r>
              <a:rPr lang="it-IT" sz="2800" b="1" spc="85" dirty="0" smtClean="0">
                <a:solidFill>
                  <a:srgbClr val="008000"/>
                </a:solidFill>
                <a:latin typeface="+mj-lt"/>
              </a:rPr>
              <a:t>4. LE RISORSE AMBIENTALI: INFORMATIVE</a:t>
            </a:r>
            <a:endParaRPr lang="it-IT" sz="2800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81000" y="1824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92D050"/>
                </a:solidFill>
                <a:latin typeface="+mj-lt"/>
              </a:rPr>
              <a:t>Informazione ambientale, partecipazione e accesso alla giustizia</a:t>
            </a:r>
            <a:endParaRPr lang="it-IT" sz="24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5800" y="2797076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it-IT" sz="2400" dirty="0"/>
              <a:t>la risorsa “</a:t>
            </a:r>
            <a:r>
              <a:rPr lang="it-IT" sz="2400" dirty="0" smtClean="0"/>
              <a:t>presupposto”</a:t>
            </a:r>
          </a:p>
          <a:p>
            <a:pPr lvl="0" algn="just">
              <a:buClr>
                <a:srgbClr val="008000"/>
              </a:buClr>
              <a:buFont typeface="Wingdings" panose="05000000000000000000" pitchFamily="2" charset="2"/>
              <a:buChar char="Ø"/>
            </a:pPr>
            <a:endParaRPr lang="it-IT" sz="2400" dirty="0"/>
          </a:p>
          <a:p>
            <a:pPr lvl="0" algn="just"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it-IT" sz="2400" dirty="0" smtClean="0"/>
              <a:t>quadro </a:t>
            </a:r>
            <a:r>
              <a:rPr lang="it-IT" sz="2400" dirty="0"/>
              <a:t>normativo internazionale </a:t>
            </a:r>
            <a:r>
              <a:rPr lang="it-IT" sz="2400" dirty="0" smtClean="0"/>
              <a:t>e nazionale </a:t>
            </a:r>
            <a:r>
              <a:rPr lang="it-IT" sz="2400" i="1" dirty="0"/>
              <a:t>(informazione ambientale, partecipazione e accesso </a:t>
            </a:r>
            <a:r>
              <a:rPr lang="it-IT" sz="2400" i="1" dirty="0" smtClean="0"/>
              <a:t>alla giustizia)</a:t>
            </a:r>
          </a:p>
          <a:p>
            <a:pPr lvl="0" algn="just">
              <a:buClr>
                <a:srgbClr val="008000"/>
              </a:buClr>
              <a:buFont typeface="Wingdings" panose="05000000000000000000" pitchFamily="2" charset="2"/>
              <a:buChar char="Ø"/>
            </a:pPr>
            <a:endParaRPr lang="it-IT" sz="2400" i="1" dirty="0"/>
          </a:p>
          <a:p>
            <a:pPr lvl="0" algn="just"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it-IT" sz="2400" dirty="0" smtClean="0"/>
              <a:t>costruire </a:t>
            </a:r>
            <a:r>
              <a:rPr lang="it-IT" sz="2400" dirty="0"/>
              <a:t>un sistema </a:t>
            </a:r>
            <a:r>
              <a:rPr lang="it-IT" sz="2400" dirty="0" smtClean="0"/>
              <a:t>informativo  </a:t>
            </a:r>
            <a:r>
              <a:rPr lang="it-IT" sz="2400" dirty="0"/>
              <a:t>interno (per e dalla azienda) </a:t>
            </a:r>
          </a:p>
        </p:txBody>
      </p:sp>
    </p:spTree>
    <p:extLst>
      <p:ext uri="{BB962C8B-B14F-4D97-AF65-F5344CB8AC3E}">
        <p14:creationId xmlns:p14="http://schemas.microsoft.com/office/powerpoint/2010/main" val="23711301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/>
          <p:cNvSpPr/>
          <p:nvPr/>
        </p:nvSpPr>
        <p:spPr>
          <a:xfrm>
            <a:off x="762000" y="3810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92D050"/>
                </a:solidFill>
              </a:rPr>
              <a:t>LA RISORSA «PRESUPPOSTA»</a:t>
            </a:r>
            <a:endParaRPr lang="it-IT" sz="2800" b="1" dirty="0">
              <a:solidFill>
                <a:srgbClr val="92D050"/>
              </a:solidFill>
            </a:endParaRPr>
          </a:p>
        </p:txBody>
      </p:sp>
      <p:sp>
        <p:nvSpPr>
          <p:cNvPr id="4" name="Freccia a destra 3"/>
          <p:cNvSpPr/>
          <p:nvPr/>
        </p:nvSpPr>
        <p:spPr>
          <a:xfrm rot="5400000">
            <a:off x="4533900" y="1104900"/>
            <a:ext cx="762000" cy="533400"/>
          </a:xfrm>
          <a:prstGeom prst="rightArrow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971800" y="1900535"/>
            <a:ext cx="4305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RILEVANZA SOTTOVALUTATA</a:t>
            </a:r>
            <a:endParaRPr lang="it-IT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5486400" y="3733800"/>
            <a:ext cx="3886200" cy="120032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8000"/>
                </a:solidFill>
              </a:rPr>
              <a:t>informazioni corrette</a:t>
            </a:r>
            <a:r>
              <a:rPr lang="it-IT" sz="2400" b="1" dirty="0" smtClean="0"/>
              <a:t> </a:t>
            </a:r>
            <a:r>
              <a:rPr lang="it-IT" sz="2400" dirty="0" smtClean="0"/>
              <a:t>= </a:t>
            </a:r>
            <a:r>
              <a:rPr lang="it-IT" sz="2400" dirty="0"/>
              <a:t>fondamento e chiave </a:t>
            </a:r>
            <a:endParaRPr lang="it-IT" sz="2400" dirty="0" smtClean="0"/>
          </a:p>
          <a:p>
            <a:r>
              <a:rPr lang="it-IT" sz="2400" dirty="0" smtClean="0"/>
              <a:t>per </a:t>
            </a:r>
            <a:r>
              <a:rPr lang="it-IT" sz="2400" dirty="0"/>
              <a:t>le altre risorse</a:t>
            </a:r>
          </a:p>
        </p:txBody>
      </p:sp>
      <p:sp>
        <p:nvSpPr>
          <p:cNvPr id="8" name="Rettangolo 7"/>
          <p:cNvSpPr/>
          <p:nvPr/>
        </p:nvSpPr>
        <p:spPr>
          <a:xfrm>
            <a:off x="838200" y="3344376"/>
            <a:ext cx="4114800" cy="244682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400" dirty="0" smtClean="0">
                <a:solidFill>
                  <a:srgbClr val="008000"/>
                </a:solidFill>
              </a:rPr>
              <a:t>carenze informative</a:t>
            </a:r>
            <a:r>
              <a:rPr lang="it-IT" sz="2400" dirty="0" smtClean="0">
                <a:solidFill>
                  <a:srgbClr val="993300"/>
                </a:solidFill>
              </a:rPr>
              <a:t> </a:t>
            </a:r>
            <a:r>
              <a:rPr lang="it-IT" sz="2400" dirty="0" smtClean="0"/>
              <a:t>=</a:t>
            </a:r>
            <a:r>
              <a:rPr lang="it-IT" sz="2400" dirty="0" smtClean="0">
                <a:solidFill>
                  <a:srgbClr val="993300"/>
                </a:solidFill>
              </a:rPr>
              <a:t> </a:t>
            </a:r>
          </a:p>
          <a:p>
            <a:pPr lvl="0"/>
            <a:r>
              <a:rPr lang="it-IT" sz="2400" dirty="0" smtClean="0"/>
              <a:t>impatto </a:t>
            </a:r>
            <a:r>
              <a:rPr lang="it-IT" sz="2400" dirty="0"/>
              <a:t>negativo </a:t>
            </a:r>
            <a:endParaRPr lang="it-IT" sz="2400" dirty="0" smtClean="0"/>
          </a:p>
          <a:p>
            <a:pPr lvl="0"/>
            <a:endParaRPr lang="it-IT" sz="900" dirty="0" smtClean="0"/>
          </a:p>
          <a:p>
            <a:pPr marL="285750" lvl="0" indent="-285750">
              <a:buFontTx/>
              <a:buChar char="-"/>
            </a:pPr>
            <a:r>
              <a:rPr lang="it-IT" sz="2400" dirty="0" smtClean="0"/>
              <a:t>non sostenibilità </a:t>
            </a:r>
            <a:r>
              <a:rPr lang="it-IT" sz="2400" dirty="0"/>
              <a:t>economica, sociale, </a:t>
            </a:r>
            <a:r>
              <a:rPr lang="it-IT" sz="2400" dirty="0" smtClean="0"/>
              <a:t>ambientale</a:t>
            </a:r>
          </a:p>
          <a:p>
            <a:pPr marL="285750" lvl="0" indent="-285750">
              <a:buFontTx/>
              <a:buChar char="-"/>
            </a:pPr>
            <a:r>
              <a:rPr lang="it-IT" sz="2400" dirty="0"/>
              <a:t>i</a:t>
            </a:r>
            <a:r>
              <a:rPr lang="it-IT" sz="2400" dirty="0" smtClean="0"/>
              <a:t>nsuccesso progettuale</a:t>
            </a:r>
          </a:p>
          <a:p>
            <a:pPr marL="285750" lvl="0" indent="-285750">
              <a:buFontTx/>
              <a:buChar char="-"/>
            </a:pPr>
            <a:r>
              <a:rPr lang="it-IT" sz="2400" dirty="0" smtClean="0"/>
              <a:t>danni </a:t>
            </a:r>
            <a:r>
              <a:rPr lang="it-IT" sz="2400" dirty="0"/>
              <a:t>di immagine</a:t>
            </a:r>
          </a:p>
        </p:txBody>
      </p:sp>
      <p:cxnSp>
        <p:nvCxnSpPr>
          <p:cNvPr id="11" name="Connettore 2 10"/>
          <p:cNvCxnSpPr/>
          <p:nvPr/>
        </p:nvCxnSpPr>
        <p:spPr>
          <a:xfrm>
            <a:off x="5562600" y="2514600"/>
            <a:ext cx="762000" cy="82977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3124200" y="2438400"/>
            <a:ext cx="685800" cy="6858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37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ttangolo 3"/>
          <p:cNvSpPr/>
          <p:nvPr/>
        </p:nvSpPr>
        <p:spPr>
          <a:xfrm>
            <a:off x="609600" y="46738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92D050"/>
                </a:solidFill>
              </a:rPr>
              <a:t>QUADRO NORMATIVO INTERNAZIONALE E NAZIONALE</a:t>
            </a:r>
            <a:endParaRPr lang="it-IT" sz="2800" b="1" dirty="0">
              <a:solidFill>
                <a:srgbClr val="92D050"/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992560" y="1300807"/>
            <a:ext cx="7694240" cy="44141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4200" b="0" i="0">
                <a:solidFill>
                  <a:srgbClr val="212121"/>
                </a:solidFill>
                <a:latin typeface="Palatino Linotype"/>
                <a:ea typeface="+mn-ea"/>
                <a:cs typeface="Palatino Linotype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kern="0" dirty="0" smtClean="0">
                <a:solidFill>
                  <a:srgbClr val="008000"/>
                </a:solidFill>
                <a:latin typeface="+mn-lt"/>
              </a:rPr>
              <a:t>Dichiarazione di Rio de J. 1992 (principio 10)</a:t>
            </a:r>
          </a:p>
          <a:p>
            <a:pPr algn="ctr"/>
            <a:endParaRPr lang="it-IT" sz="1800" b="1" kern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it-IT" sz="1800" i="1" kern="0" dirty="0" smtClean="0">
                <a:solidFill>
                  <a:schemeClr val="tx1"/>
                </a:solidFill>
                <a:latin typeface="+mn-lt"/>
              </a:rPr>
              <a:t>“….Al livello nazionale, ciascun individuo avrà adeguato accesso alle </a:t>
            </a:r>
            <a:r>
              <a:rPr lang="it-IT" sz="1800" b="1" i="1" kern="0" dirty="0" smtClean="0">
                <a:solidFill>
                  <a:schemeClr val="tx1"/>
                </a:solidFill>
                <a:latin typeface="+mn-lt"/>
              </a:rPr>
              <a:t>informazioni</a:t>
            </a:r>
            <a:r>
              <a:rPr lang="it-IT" sz="1800" i="1" kern="0" dirty="0" smtClean="0">
                <a:solidFill>
                  <a:schemeClr val="tx1"/>
                </a:solidFill>
                <a:latin typeface="+mn-lt"/>
              </a:rPr>
              <a:t> concernenti l'ambiente in possesso delle </a:t>
            </a:r>
            <a:r>
              <a:rPr lang="it-IT" sz="1800" b="1" i="1" kern="0" dirty="0" smtClean="0">
                <a:solidFill>
                  <a:schemeClr val="tx1"/>
                </a:solidFill>
                <a:latin typeface="+mn-lt"/>
              </a:rPr>
              <a:t>pubbliche autorità</a:t>
            </a:r>
            <a:r>
              <a:rPr lang="it-IT" sz="1800" i="1" kern="0" dirty="0" smtClean="0">
                <a:solidFill>
                  <a:schemeClr val="tx1"/>
                </a:solidFill>
                <a:latin typeface="+mn-lt"/>
              </a:rPr>
              <a:t>, …(omissis)… ed avrà la possibilità di </a:t>
            </a:r>
            <a:r>
              <a:rPr lang="it-IT" sz="1800" b="1" i="1" kern="0" dirty="0" smtClean="0">
                <a:solidFill>
                  <a:schemeClr val="tx1"/>
                </a:solidFill>
                <a:latin typeface="+mn-lt"/>
              </a:rPr>
              <a:t>partecipare</a:t>
            </a:r>
            <a:r>
              <a:rPr lang="it-IT" sz="1800" i="1" kern="0" dirty="0" smtClean="0">
                <a:solidFill>
                  <a:schemeClr val="tx1"/>
                </a:solidFill>
                <a:latin typeface="+mn-lt"/>
              </a:rPr>
              <a:t> ai processi decisionali. …(omissis)… . Sarà assicurato </a:t>
            </a:r>
            <a:r>
              <a:rPr lang="it-IT" sz="1800" b="1" i="1" kern="0" dirty="0" smtClean="0">
                <a:solidFill>
                  <a:schemeClr val="tx1"/>
                </a:solidFill>
                <a:latin typeface="+mn-lt"/>
              </a:rPr>
              <a:t>un accesso effettivo </a:t>
            </a:r>
            <a:r>
              <a:rPr lang="it-IT" sz="1800" i="1" kern="0" dirty="0" smtClean="0">
                <a:solidFill>
                  <a:schemeClr val="tx1"/>
                </a:solidFill>
                <a:latin typeface="+mn-lt"/>
              </a:rPr>
              <a:t>ai procedimenti giudiziari ed amministrativi, compresi i mezzi di ricorso e di indennizzo.»</a:t>
            </a:r>
          </a:p>
          <a:p>
            <a:pPr algn="ctr"/>
            <a:endParaRPr lang="it-IT" sz="1200" i="1" kern="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it-IT" sz="1200" i="1" kern="0" dirty="0" smtClean="0">
              <a:solidFill>
                <a:schemeClr val="tx1"/>
              </a:solidFill>
              <a:latin typeface="+mn-lt"/>
            </a:endParaRPr>
          </a:p>
          <a:p>
            <a:endParaRPr lang="it-IT" sz="1200" i="1" kern="0" dirty="0" smtClean="0">
              <a:solidFill>
                <a:srgbClr val="993300"/>
              </a:solidFill>
              <a:latin typeface="Century Gothic" pitchFamily="34" charset="0"/>
            </a:endParaRPr>
          </a:p>
          <a:p>
            <a:pPr algn="ctr"/>
            <a:endParaRPr lang="it-IT" sz="1200" b="1" kern="0" dirty="0">
              <a:solidFill>
                <a:schemeClr val="tx1"/>
              </a:solidFill>
              <a:latin typeface="Century Gothic" pitchFamily="34" charset="0"/>
            </a:endParaRP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it-IT" sz="2400" b="1" kern="0" dirty="0" smtClean="0">
                <a:solidFill>
                  <a:schemeClr val="tx1"/>
                </a:solidFill>
                <a:latin typeface="+mn-lt"/>
              </a:rPr>
              <a:t>Convenzione di </a:t>
            </a:r>
            <a:r>
              <a:rPr lang="it-IT" sz="2400" b="1" kern="0" dirty="0" err="1" smtClean="0">
                <a:solidFill>
                  <a:schemeClr val="tx1"/>
                </a:solidFill>
                <a:latin typeface="+mn-lt"/>
              </a:rPr>
              <a:t>Aarhus</a:t>
            </a:r>
            <a:r>
              <a:rPr lang="it-IT" sz="2400" b="1" kern="0" dirty="0" smtClean="0">
                <a:solidFill>
                  <a:schemeClr val="tx1"/>
                </a:solidFill>
                <a:latin typeface="+mn-lt"/>
              </a:rPr>
              <a:t> 1998</a:t>
            </a:r>
            <a:endParaRPr lang="it-IT" sz="2400" kern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it-IT" sz="2400" b="1" kern="0" dirty="0" smtClean="0">
                <a:solidFill>
                  <a:schemeClr val="tx1"/>
                </a:solidFill>
                <a:latin typeface="+mn-lt"/>
              </a:rPr>
              <a:t>Normativa europea (Dir. 90/313/CEE, 2003/04/CE)</a:t>
            </a:r>
          </a:p>
          <a:p>
            <a:pPr marL="285750" indent="-285750" algn="just"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it-IT" sz="2400" b="1" kern="0" dirty="0" smtClean="0">
                <a:solidFill>
                  <a:schemeClr val="tx1"/>
                </a:solidFill>
                <a:latin typeface="+mn-lt"/>
              </a:rPr>
              <a:t>Normativa italiana </a:t>
            </a:r>
            <a:r>
              <a:rPr lang="it-IT" sz="2400" b="1" i="1" kern="0" dirty="0" smtClean="0">
                <a:solidFill>
                  <a:schemeClr val="tx1"/>
                </a:solidFill>
                <a:latin typeface="+mn-lt"/>
              </a:rPr>
              <a:t>(L. 349/86, L. 241/90, L. 108/2001, </a:t>
            </a:r>
            <a:r>
              <a:rPr lang="it-IT" sz="2400" b="1" i="1" kern="0" dirty="0" err="1" smtClean="0">
                <a:solidFill>
                  <a:schemeClr val="tx1"/>
                </a:solidFill>
                <a:latin typeface="+mn-lt"/>
              </a:rPr>
              <a:t>D.Lgs.</a:t>
            </a:r>
            <a:r>
              <a:rPr lang="it-IT" sz="2400" b="1" i="1" kern="0" dirty="0" smtClean="0">
                <a:solidFill>
                  <a:schemeClr val="tx1"/>
                </a:solidFill>
                <a:latin typeface="+mn-lt"/>
              </a:rPr>
              <a:t> 195/2005, </a:t>
            </a:r>
            <a:r>
              <a:rPr lang="it-IT" sz="2400" b="1" i="1" kern="0" dirty="0" err="1" smtClean="0">
                <a:solidFill>
                  <a:schemeClr val="tx1"/>
                </a:solidFill>
                <a:latin typeface="+mn-lt"/>
              </a:rPr>
              <a:t>D.Lgs.</a:t>
            </a:r>
            <a:r>
              <a:rPr lang="it-IT" sz="2400" b="1" i="1" kern="0" dirty="0" smtClean="0">
                <a:solidFill>
                  <a:schemeClr val="tx1"/>
                </a:solidFill>
                <a:latin typeface="+mn-lt"/>
              </a:rPr>
              <a:t> 152/2006)</a:t>
            </a:r>
          </a:p>
        </p:txBody>
      </p:sp>
      <p:sp>
        <p:nvSpPr>
          <p:cNvPr id="6" name="Freccia a destra 5"/>
          <p:cNvSpPr/>
          <p:nvPr/>
        </p:nvSpPr>
        <p:spPr>
          <a:xfrm rot="5400000">
            <a:off x="3695700" y="3314700"/>
            <a:ext cx="762000" cy="533400"/>
          </a:xfrm>
          <a:prstGeom prst="rightArrow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717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28599" y="6229350"/>
            <a:ext cx="2019300" cy="47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ttangolo 3"/>
          <p:cNvSpPr/>
          <p:nvPr/>
        </p:nvSpPr>
        <p:spPr>
          <a:xfrm>
            <a:off x="533400" y="107698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92D050"/>
                </a:solidFill>
              </a:rPr>
              <a:t>COSTRUIRE UN SISTEMA INFORMATIVO INTERNO</a:t>
            </a:r>
            <a:endParaRPr lang="it-IT" sz="2800" b="1" dirty="0">
              <a:solidFill>
                <a:srgbClr val="92D05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5800" y="2052935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raccogliere, conservare, gestire risorse </a:t>
            </a:r>
            <a:r>
              <a:rPr lang="it-IT" sz="2400" b="1" dirty="0" smtClean="0"/>
              <a:t>informative</a:t>
            </a:r>
            <a:endParaRPr lang="it-IT" sz="2400" b="1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591808453"/>
              </p:ext>
            </p:extLst>
          </p:nvPr>
        </p:nvGraphicFramePr>
        <p:xfrm>
          <a:off x="152400" y="2209799"/>
          <a:ext cx="9448800" cy="365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852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57A2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1682</Words>
  <Application>Microsoft Office PowerPoint</Application>
  <PresentationFormat>Personalizzato</PresentationFormat>
  <Paragraphs>278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Office Theme</vt:lpstr>
      <vt:lpstr>W2</vt:lpstr>
      <vt:lpstr>IN QUESTO WEBINAR  1. Presentazione partecipanti 2. Nozioni base: mini glossario 3. Le risorse ambientali da e per l’ambiente: tipologie, forme e contenuti 4. Le risorse ambientali: informative, umane, finanziarie, tecnologiche 5. La mobilitazione delle risorse 6. Domande, commenti, proposte</vt:lpstr>
      <vt:lpstr>1. PRESENTAZIONE PARTECIPANTI  - Provenienza - Formazione/professione - Esperienze nel settore delle risorse per l’ambiente - Aspettative e richieste per il W2… o per il C2</vt:lpstr>
      <vt:lpstr>2. NOZIONI BASE: MINI GLOSSARIO</vt:lpstr>
      <vt:lpstr>3.LE RISORSE AMBIENTALI, DA E PER L’AMBIENTE: TIPOLOGIE, FORME E CONTENUTI</vt:lpstr>
      <vt:lpstr>4. LE RISORSE AMBIENTALI: INFORMATIVE</vt:lpstr>
      <vt:lpstr>Presentazione standard di PowerPoint</vt:lpstr>
      <vt:lpstr>Presentazione standard di PowerPoint</vt:lpstr>
      <vt:lpstr>Presentazione standard di PowerPoint</vt:lpstr>
      <vt:lpstr>4. LE RISORSE AMBIENTALI: UMANE</vt:lpstr>
      <vt:lpstr>4. LE RISORSE AMBIENTALI: UMANE  Pregi e difetti delle risorse umane ambientali </vt:lpstr>
      <vt:lpstr>4. LE RISORSE AMBIENTALI: UMANE  II. Tipologie di risorse umane: professionalità vecchie e nuove</vt:lpstr>
      <vt:lpstr>4. LE RISORSE AMBIENTALI: UMANE  III. Forme di accesso e di impiego  </vt:lpstr>
      <vt:lpstr>4. LE RISORSE AMBIENTALI: UMANE IV. Costruire e mantenere la risorsa umana  </vt:lpstr>
      <vt:lpstr>4. LE RISORSE AMBIENTALI: FINANZIARIE</vt:lpstr>
      <vt:lpstr>4. LE RISORSE AMBIENTALI: FINANZIARIE</vt:lpstr>
      <vt:lpstr>4. LE RISORSE AMBIENTALI: FINANZIARIE</vt:lpstr>
      <vt:lpstr>4. LE RISORSE AMBIENTALI: FINANZIARIE</vt:lpstr>
      <vt:lpstr>4. LE RISORSE AMBIENTALI: FINANZIARIE</vt:lpstr>
      <vt:lpstr>4. LE RISORSE AMBIENTALI: FINANZIARIE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5. LA MOBILITAZIONE DELLE RISORSE</vt:lpstr>
      <vt:lpstr>5. LA MOBILITAZIONE DELLE RISORSE</vt:lpstr>
      <vt:lpstr>5. LA MOBILITAZIONE DELLE RISORSE</vt:lpstr>
      <vt:lpstr>5. LA MOBILITAZIONE DELLE RISORSE</vt:lpstr>
      <vt:lpstr>5. LA MOBILITAZIONE DELLE RISORSE</vt:lpstr>
      <vt:lpstr>5. LA MOBILITAZIONE DELLE RISORSE</vt:lpstr>
      <vt:lpstr>5. LA MOBILITAZIONE DELLE RISORSE</vt:lpstr>
      <vt:lpstr>5. LA MOBILITAZIONE DELLE RISORSE</vt:lpstr>
      <vt:lpstr>Presentazione standard di PowerPoint</vt:lpstr>
      <vt:lpstr>6. DOMANDE, COMMENTI, PROPOSTE   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W1 17.10.17</dc:title>
  <dc:creator>Claudia sometti</dc:creator>
  <cp:keywords>DACjGGX7JFE</cp:keywords>
  <cp:lastModifiedBy>Sometti Claudia</cp:lastModifiedBy>
  <cp:revision>124</cp:revision>
  <dcterms:created xsi:type="dcterms:W3CDTF">2017-10-11T08:50:24Z</dcterms:created>
  <dcterms:modified xsi:type="dcterms:W3CDTF">2017-10-24T17:51:01Z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2017-10-11T00:00:00Z</vt:filetime>
  </property>
  <property fmtid="{D5CDD505-2E9C-101B-9397-08002B2CF9AE}" pid="3" name="Creator">
    <vt:lpwstr>Canva</vt:lpwstr>
  </property>
  <property fmtid="{D5CDD505-2E9C-101B-9397-08002B2CF9AE}" pid="4" name="LastSaved">
    <vt:filetime>2017-10-11T00:00:00Z</vt:filetime>
  </property>
</Properties>
</file>